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27"/>
  </p:notesMasterIdLst>
  <p:sldIdLst>
    <p:sldId id="256" r:id="rId2"/>
    <p:sldId id="314" r:id="rId3"/>
    <p:sldId id="257" r:id="rId4"/>
    <p:sldId id="312" r:id="rId5"/>
    <p:sldId id="313" r:id="rId6"/>
    <p:sldId id="315" r:id="rId7"/>
    <p:sldId id="316" r:id="rId8"/>
    <p:sldId id="317" r:id="rId9"/>
    <p:sldId id="321" r:id="rId10"/>
    <p:sldId id="322" r:id="rId11"/>
    <p:sldId id="324" r:id="rId12"/>
    <p:sldId id="353" r:id="rId13"/>
    <p:sldId id="354" r:id="rId14"/>
    <p:sldId id="323" r:id="rId15"/>
    <p:sldId id="325" r:id="rId16"/>
    <p:sldId id="356" r:id="rId17"/>
    <p:sldId id="357" r:id="rId18"/>
    <p:sldId id="359" r:id="rId19"/>
    <p:sldId id="360" r:id="rId20"/>
    <p:sldId id="358" r:id="rId21"/>
    <p:sldId id="326" r:id="rId22"/>
    <p:sldId id="318" r:id="rId23"/>
    <p:sldId id="319" r:id="rId24"/>
    <p:sldId id="320" r:id="rId25"/>
    <p:sldId id="36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875" autoAdjust="0"/>
  </p:normalViewPr>
  <p:slideViewPr>
    <p:cSldViewPr snapToGrid="0">
      <p:cViewPr varScale="1">
        <p:scale>
          <a:sx n="65" d="100"/>
          <a:sy n="65" d="100"/>
        </p:scale>
        <p:origin x="451"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BE4ECA-A1A1-42C9-9BA0-4F72F78E149D}"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A90C87-2B43-4E8C-82B3-8A816199ABAB}" type="slidenum">
              <a:rPr lang="en-US" smtClean="0"/>
              <a:t>‹#›</a:t>
            </a:fld>
            <a:endParaRPr lang="en-US"/>
          </a:p>
        </p:txBody>
      </p:sp>
    </p:spTree>
    <p:extLst>
      <p:ext uri="{BB962C8B-B14F-4D97-AF65-F5344CB8AC3E}">
        <p14:creationId xmlns:p14="http://schemas.microsoft.com/office/powerpoint/2010/main" val="800348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EF32B7-81AC-41B8-B53D-9F55DFC27193}" type="datetimeFigureOut">
              <a:rPr lang="en-US" smtClean="0"/>
              <a:pPr/>
              <a:t>7/16/2026</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3884058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EF32B7-81AC-41B8-B53D-9F55DFC27193}"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818552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EF32B7-81AC-41B8-B53D-9F55DFC27193}"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4067035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EF32B7-81AC-41B8-B53D-9F55DFC27193}"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231708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EF32B7-81AC-41B8-B53D-9F55DFC27193}"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23352176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EF32B7-81AC-41B8-B53D-9F55DFC27193}"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35130138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EF32B7-81AC-41B8-B53D-9F55DFC27193}"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2571137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EF32B7-81AC-41B8-B53D-9F55DFC27193}"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1024027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EF32B7-81AC-41B8-B53D-9F55DFC27193}"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3240137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EF32B7-81AC-41B8-B53D-9F55DFC27193}"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2989084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EF32B7-81AC-41B8-B53D-9F55DFC27193}"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2585048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EF32B7-81AC-41B8-B53D-9F55DFC27193}"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666049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EF32B7-81AC-41B8-B53D-9F55DFC27193}" type="datetimeFigureOut">
              <a:rPr lang="en-US" smtClean="0"/>
              <a:pPr/>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3132247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EF32B7-81AC-41B8-B53D-9F55DFC27193}" type="datetimeFigureOut">
              <a:rPr lang="en-US" smtClean="0"/>
              <a:pPr/>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52112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EF32B7-81AC-41B8-B53D-9F55DFC27193}" type="datetimeFigureOut">
              <a:rPr lang="en-US" smtClean="0"/>
              <a:pPr/>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2260220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EF32B7-81AC-41B8-B53D-9F55DFC27193}"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2605662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EF32B7-81AC-41B8-B53D-9F55DFC27193}"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535E8-7626-423D-AF5A-70FF157541D2}" type="slidenum">
              <a:rPr lang="en-US" smtClean="0"/>
              <a:pPr/>
              <a:t>‹#›</a:t>
            </a:fld>
            <a:endParaRPr lang="en-US"/>
          </a:p>
        </p:txBody>
      </p:sp>
    </p:spTree>
    <p:extLst>
      <p:ext uri="{BB962C8B-B14F-4D97-AF65-F5344CB8AC3E}">
        <p14:creationId xmlns:p14="http://schemas.microsoft.com/office/powerpoint/2010/main" val="332015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7EF32B7-81AC-41B8-B53D-9F55DFC27193}" type="datetimeFigureOut">
              <a:rPr lang="en-US" smtClean="0"/>
              <a:pPr/>
              <a:t>7/16/2026</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22535E8-7626-423D-AF5A-70FF157541D2}" type="slidenum">
              <a:rPr lang="en-US" smtClean="0"/>
              <a:pPr/>
              <a:t>‹#›</a:t>
            </a:fld>
            <a:endParaRPr lang="en-US"/>
          </a:p>
        </p:txBody>
      </p:sp>
    </p:spTree>
    <p:extLst>
      <p:ext uri="{BB962C8B-B14F-4D97-AF65-F5344CB8AC3E}">
        <p14:creationId xmlns:p14="http://schemas.microsoft.com/office/powerpoint/2010/main" val="2035284453"/>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55DAA0A-496A-47F9-AE7E-32CA8C7C519B}"/>
              </a:ext>
            </a:extLst>
          </p:cNvPr>
          <p:cNvSpPr>
            <a:spLocks noGrp="1"/>
          </p:cNvSpPr>
          <p:nvPr>
            <p:ph type="subTitle" idx="1"/>
          </p:nvPr>
        </p:nvSpPr>
        <p:spPr>
          <a:xfrm>
            <a:off x="3692769" y="1234911"/>
            <a:ext cx="7948246" cy="4779390"/>
          </a:xfrm>
        </p:spPr>
        <p:txBody>
          <a:bodyPr>
            <a:normAutofit fontScale="92500" lnSpcReduction="10000"/>
          </a:bodyPr>
          <a:lstStyle/>
          <a:p>
            <a:pPr algn="ctr"/>
            <a:r>
              <a:rPr lang="ro-RO" sz="5400" b="1" dirty="0">
                <a:solidFill>
                  <a:schemeClr val="tx1"/>
                </a:solidFill>
                <a:latin typeface="Calibri" panose="020F0502020204030204" pitchFamily="34" charset="0"/>
                <a:ea typeface="Calibri" panose="020F0502020204030204" pitchFamily="34" charset="0"/>
                <a:cs typeface="Calibri" panose="020F0502020204030204" pitchFamily="34" charset="0"/>
              </a:rPr>
              <a:t>PREZENTARE PROIECT</a:t>
            </a:r>
          </a:p>
          <a:p>
            <a:pPr algn="ctr"/>
            <a:r>
              <a:rPr lang="ro-RO" sz="5400" b="1" dirty="0">
                <a:solidFill>
                  <a:schemeClr val="tx1"/>
                </a:solidFill>
                <a:latin typeface="Calibri" panose="020F0502020204030204" pitchFamily="34" charset="0"/>
                <a:ea typeface="Calibri" panose="020F0502020204030204" pitchFamily="34" charset="0"/>
                <a:cs typeface="Calibri" panose="020F0502020204030204" pitchFamily="34" charset="0"/>
              </a:rPr>
              <a:t> ” Mecanism de intervenție pentru alfabetizare funcțională în învățământul preuniversitar (MIAF)” ID 335928</a:t>
            </a:r>
          </a:p>
        </p:txBody>
      </p:sp>
      <p:grpSp>
        <p:nvGrpSpPr>
          <p:cNvPr id="5" name="Group 4">
            <a:extLst>
              <a:ext uri="{FF2B5EF4-FFF2-40B4-BE49-F238E27FC236}">
                <a16:creationId xmlns:a16="http://schemas.microsoft.com/office/drawing/2014/main" id="{1CACBA74-3BC2-4E09-AFFB-E90A2707E8FF}"/>
              </a:ext>
            </a:extLst>
          </p:cNvPr>
          <p:cNvGrpSpPr/>
          <p:nvPr/>
        </p:nvGrpSpPr>
        <p:grpSpPr>
          <a:xfrm>
            <a:off x="2582862" y="68262"/>
            <a:ext cx="5768975" cy="682625"/>
            <a:chOff x="0" y="0"/>
            <a:chExt cx="5768975" cy="682625"/>
          </a:xfrm>
        </p:grpSpPr>
        <p:pic>
          <p:nvPicPr>
            <p:cNvPr id="6" name="image2.png">
              <a:extLst>
                <a:ext uri="{FF2B5EF4-FFF2-40B4-BE49-F238E27FC236}">
                  <a16:creationId xmlns:a16="http://schemas.microsoft.com/office/drawing/2014/main" id="{21AE6A09-9909-4E3D-8FCA-E26F789636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298566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625968" y="1219200"/>
            <a:ext cx="8932986" cy="5298831"/>
          </a:xfrm>
        </p:spPr>
        <p:txBody>
          <a:bodyPr>
            <a:normAutofit fontScale="92500"/>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ACTIVITĂȚI ÎN CARE ESTE IMPLICAT IȘJ DOLJ –P8</a:t>
            </a: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	A5.1 Proiectarea mecanismului de intervenție care vizează alfabetizare funcțională</a:t>
            </a:r>
          </a:p>
          <a:p>
            <a:pPr marL="0" indent="0">
              <a:buNone/>
            </a:pPr>
            <a:r>
              <a:rPr lang="ro-RO" sz="2000" dirty="0">
                <a:latin typeface="Calibri" panose="020F0502020204030204" pitchFamily="34" charset="0"/>
                <a:ea typeface="Calibri" panose="020F0502020204030204" pitchFamily="34" charset="0"/>
                <a:cs typeface="Calibri" panose="020F0502020204030204" pitchFamily="34" charset="0"/>
              </a:rPr>
              <a:t>Dată început: 01-09-2027</a:t>
            </a:r>
          </a:p>
          <a:p>
            <a:pPr marL="0" indent="0">
              <a:buNone/>
            </a:pPr>
            <a:r>
              <a:rPr lang="ro-RO" sz="2000" dirty="0">
                <a:latin typeface="Calibri" panose="020F0502020204030204" pitchFamily="34" charset="0"/>
                <a:ea typeface="Calibri" panose="020F0502020204030204" pitchFamily="34" charset="0"/>
                <a:cs typeface="Calibri" panose="020F0502020204030204" pitchFamily="34" charset="0"/>
              </a:rPr>
              <a:t>Dată finalizare: 30.11.2027</a:t>
            </a: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	Rezultate așteptate:</a:t>
            </a:r>
          </a:p>
          <a:p>
            <a:pPr marL="0" indent="0" algn="just">
              <a:buNone/>
            </a:pPr>
            <a:r>
              <a:rPr lang="ro-RO" dirty="0">
                <a:latin typeface="Calibri" panose="020F0502020204030204" pitchFamily="34" charset="0"/>
                <a:ea typeface="Calibri" panose="020F0502020204030204" pitchFamily="34" charset="0"/>
                <a:cs typeface="Calibri" panose="020F0502020204030204" pitchFamily="34" charset="0"/>
              </a:rPr>
              <a:t>- </a:t>
            </a:r>
            <a:r>
              <a:rPr lang="ro-RO" sz="1900" dirty="0">
                <a:latin typeface="Calibri" panose="020F0502020204030204" pitchFamily="34" charset="0"/>
                <a:ea typeface="Calibri" panose="020F0502020204030204" pitchFamily="34" charset="0"/>
                <a:cs typeface="Calibri" panose="020F0502020204030204" pitchFamily="34" charset="0"/>
              </a:rPr>
              <a:t>Un document care descrie mecanismul de intervenție proiectat și care cuprinde un ansamblu de elemente  </a:t>
            </a:r>
            <a:r>
              <a:rPr lang="en-US" sz="1900" dirty="0" err="1">
                <a:latin typeface="Calibri" panose="020F0502020204030204" pitchFamily="34" charset="0"/>
                <a:ea typeface="Calibri" panose="020F0502020204030204" pitchFamily="34" charset="0"/>
                <a:cs typeface="Calibri" panose="020F0502020204030204" pitchFamily="34" charset="0"/>
              </a:rPr>
              <a:t>școlile</a:t>
            </a:r>
            <a:r>
              <a:rPr lang="en-US"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selectate</a:t>
            </a:r>
            <a:r>
              <a:rPr lang="en-US" sz="1900" dirty="0">
                <a:latin typeface="Calibri" panose="020F0502020204030204" pitchFamily="34" charset="0"/>
                <a:ea typeface="Calibri" panose="020F0502020204030204" pitchFamily="34" charset="0"/>
                <a:cs typeface="Calibri" panose="020F0502020204030204" pitchFamily="34" charset="0"/>
              </a:rPr>
              <a:t>,</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metodologia</a:t>
            </a:r>
            <a:r>
              <a:rPr lang="en-US" sz="1900" dirty="0">
                <a:latin typeface="Calibri" panose="020F0502020204030204" pitchFamily="34" charset="0"/>
                <a:ea typeface="Calibri" panose="020F0502020204030204" pitchFamily="34" charset="0"/>
                <a:cs typeface="Calibri" panose="020F0502020204030204" pitchFamily="34" charset="0"/>
              </a:rPr>
              <a:t> de</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intervenție</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experimentală</a:t>
            </a:r>
            <a:r>
              <a:rPr lang="en-US" sz="1900" dirty="0">
                <a:latin typeface="Calibri" panose="020F0502020204030204" pitchFamily="34" charset="0"/>
                <a:ea typeface="Calibri" panose="020F0502020204030204" pitchFamily="34" charset="0"/>
                <a:cs typeface="Calibri" panose="020F0502020204030204" pitchFamily="34" charset="0"/>
              </a:rPr>
              <a:t> – </a:t>
            </a:r>
            <a:r>
              <a:rPr lang="en-US" sz="1900" dirty="0" err="1">
                <a:latin typeface="Calibri" panose="020F0502020204030204" pitchFamily="34" charset="0"/>
                <a:ea typeface="Calibri" panose="020F0502020204030204" pitchFamily="34" charset="0"/>
                <a:cs typeface="Calibri" panose="020F0502020204030204" pitchFamily="34" charset="0"/>
              </a:rPr>
              <a:t>lotul</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a:latin typeface="Calibri" panose="020F0502020204030204" pitchFamily="34" charset="0"/>
                <a:ea typeface="Calibri" panose="020F0502020204030204" pitchFamily="34" charset="0"/>
                <a:cs typeface="Calibri" panose="020F0502020204030204" pitchFamily="34" charset="0"/>
              </a:rPr>
              <a:t>experimental,</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profesori</a:t>
            </a:r>
            <a:r>
              <a:rPr lang="en-US"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formați</a:t>
            </a:r>
            <a:r>
              <a:rPr lang="en-US"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și</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elevii</a:t>
            </a:r>
            <a:r>
              <a:rPr lang="en-US" sz="1900" dirty="0">
                <a:latin typeface="Calibri" panose="020F0502020204030204" pitchFamily="34" charset="0"/>
                <a:ea typeface="Calibri" panose="020F0502020204030204" pitchFamily="34" charset="0"/>
                <a:cs typeface="Calibri" panose="020F0502020204030204" pitchFamily="34" charset="0"/>
              </a:rPr>
              <a:t> care </a:t>
            </a:r>
            <a:r>
              <a:rPr lang="en-US" sz="1900" dirty="0" err="1">
                <a:latin typeface="Calibri" panose="020F0502020204030204" pitchFamily="34" charset="0"/>
                <a:ea typeface="Calibri" panose="020F0502020204030204" pitchFamily="34" charset="0"/>
                <a:cs typeface="Calibri" panose="020F0502020204030204" pitchFamily="34" charset="0"/>
              </a:rPr>
              <a:t>participă</a:t>
            </a:r>
            <a:r>
              <a:rPr lang="en-US" sz="1900" dirty="0">
                <a:latin typeface="Calibri" panose="020F0502020204030204" pitchFamily="34" charset="0"/>
                <a:ea typeface="Calibri" panose="020F0502020204030204" pitchFamily="34" charset="0"/>
                <a:cs typeface="Calibri" panose="020F0502020204030204" pitchFamily="34" charset="0"/>
              </a:rPr>
              <a:t> la</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intervenția</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experimentală</a:t>
            </a:r>
            <a:r>
              <a:rPr lang="en-US" sz="1900" dirty="0">
                <a:latin typeface="Calibri" panose="020F0502020204030204" pitchFamily="34" charset="0"/>
                <a:ea typeface="Calibri" panose="020F0502020204030204" pitchFamily="34" charset="0"/>
                <a:cs typeface="Calibri" panose="020F0502020204030204" pitchFamily="34" charset="0"/>
              </a:rPr>
              <a:t>,</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a:latin typeface="Calibri" panose="020F0502020204030204" pitchFamily="34" charset="0"/>
                <a:ea typeface="Calibri" panose="020F0502020204030204" pitchFamily="34" charset="0"/>
                <a:cs typeface="Calibri" panose="020F0502020204030204" pitchFamily="34" charset="0"/>
              </a:rPr>
              <a:t>personal de </a:t>
            </a:r>
            <a:r>
              <a:rPr lang="en-US" sz="1900" dirty="0" err="1">
                <a:latin typeface="Calibri" panose="020F0502020204030204" pitchFamily="34" charset="0"/>
                <a:ea typeface="Calibri" panose="020F0502020204030204" pitchFamily="34" charset="0"/>
                <a:cs typeface="Calibri" panose="020F0502020204030204" pitchFamily="34" charset="0"/>
              </a:rPr>
              <a:t>sprijin</a:t>
            </a:r>
            <a:r>
              <a:rPr lang="en-US" sz="1900" dirty="0">
                <a:latin typeface="Calibri" panose="020F0502020204030204" pitchFamily="34" charset="0"/>
                <a:ea typeface="Calibri" panose="020F0502020204030204" pitchFamily="34" charset="0"/>
                <a:cs typeface="Calibri" panose="020F0502020204030204" pitchFamily="34" charset="0"/>
              </a:rPr>
              <a:t> -</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mentori</a:t>
            </a:r>
            <a:r>
              <a:rPr lang="en-US" sz="1900" dirty="0">
                <a:latin typeface="Calibri" panose="020F0502020204030204" pitchFamily="34" charset="0"/>
                <a:ea typeface="Calibri" panose="020F0502020204030204" pitchFamily="34" charset="0"/>
                <a:cs typeface="Calibri" panose="020F0502020204030204" pitchFamily="34" charset="0"/>
              </a:rPr>
              <a:t>, personal de</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monitorizare</a:t>
            </a:r>
            <a:r>
              <a:rPr lang="ro-RO" sz="1900" dirty="0">
                <a:latin typeface="Calibri" panose="020F0502020204030204" pitchFamily="34" charset="0"/>
                <a:ea typeface="Calibri" panose="020F0502020204030204" pitchFamily="34" charset="0"/>
                <a:cs typeface="Calibri" panose="020F0502020204030204" pitchFamily="34" charset="0"/>
              </a:rPr>
              <a:t>;</a:t>
            </a:r>
          </a:p>
          <a:p>
            <a:pPr marL="0" indent="0" algn="just">
              <a:buNone/>
            </a:pPr>
            <a:r>
              <a:rPr lang="ro-RO" sz="1900" dirty="0">
                <a:latin typeface="Calibri" panose="020F0502020204030204" pitchFamily="34" charset="0"/>
                <a:ea typeface="Calibri" panose="020F0502020204030204" pitchFamily="34" charset="0"/>
                <a:cs typeface="Calibri" panose="020F0502020204030204" pitchFamily="34" charset="0"/>
              </a:rPr>
              <a:t>- 176 de școli selectate din cele 8 regiuni de dezvoltare economică ale României, beneficiază de activități de predare-</a:t>
            </a:r>
            <a:r>
              <a:rPr lang="ro-RO" sz="1900" dirty="0" err="1">
                <a:latin typeface="Calibri" panose="020F0502020204030204" pitchFamily="34" charset="0"/>
                <a:ea typeface="Calibri" panose="020F0502020204030204" pitchFamily="34" charset="0"/>
                <a:cs typeface="Calibri" panose="020F0502020204030204" pitchFamily="34" charset="0"/>
              </a:rPr>
              <a:t>învățareevaluare</a:t>
            </a:r>
            <a:r>
              <a:rPr lang="ro-RO" sz="1900" dirty="0">
                <a:latin typeface="Calibri" panose="020F0502020204030204" pitchFamily="34" charset="0"/>
                <a:ea typeface="Calibri" panose="020F0502020204030204" pitchFamily="34" charset="0"/>
                <a:cs typeface="Calibri" panose="020F0502020204030204" pitchFamily="34" charset="0"/>
              </a:rPr>
              <a:t> în relație cu alfabetizarea funcțională, prin intermediul cadrelor didactice participante la activitățile de formare specializată;</a:t>
            </a:r>
          </a:p>
          <a:p>
            <a:pPr marL="0" indent="0" algn="just">
              <a:buNone/>
            </a:pPr>
            <a:r>
              <a:rPr lang="ro-RO" sz="1900" dirty="0">
                <a:latin typeface="Calibri" panose="020F0502020204030204" pitchFamily="34" charset="0"/>
                <a:ea typeface="Calibri" panose="020F0502020204030204" pitchFamily="34" charset="0"/>
                <a:cs typeface="Calibri" panose="020F0502020204030204" pitchFamily="34" charset="0"/>
              </a:rPr>
              <a:t>- Metodologie de intervenție experimentală;</a:t>
            </a:r>
          </a:p>
          <a:p>
            <a:pPr marL="0" indent="0" algn="just">
              <a:buNone/>
            </a:pPr>
            <a:r>
              <a:rPr lang="ro-RO" sz="1900" dirty="0">
                <a:latin typeface="Calibri" panose="020F0502020204030204" pitchFamily="34" charset="0"/>
                <a:ea typeface="Calibri" panose="020F0502020204030204" pitchFamily="34" charset="0"/>
                <a:cs typeface="Calibri" panose="020F0502020204030204" pitchFamily="34" charset="0"/>
              </a:rPr>
              <a:t>- </a:t>
            </a:r>
            <a:r>
              <a:rPr lang="it-IT" sz="1900" dirty="0">
                <a:latin typeface="Calibri" panose="020F0502020204030204" pitchFamily="34" charset="0"/>
                <a:ea typeface="Calibri" panose="020F0502020204030204" pitchFamily="34" charset="0"/>
                <a:cs typeface="Calibri" panose="020F0502020204030204" pitchFamily="34" charset="0"/>
              </a:rPr>
              <a:t>47 școli</a:t>
            </a:r>
            <a:r>
              <a:rPr lang="ro-RO" sz="1900" dirty="0">
                <a:latin typeface="Calibri" panose="020F0502020204030204" pitchFamily="34" charset="0"/>
                <a:ea typeface="Calibri" panose="020F0502020204030204" pitchFamily="34" charset="0"/>
                <a:cs typeface="Calibri" panose="020F0502020204030204" pitchFamily="34" charset="0"/>
              </a:rPr>
              <a:t> </a:t>
            </a:r>
            <a:r>
              <a:rPr lang="it-IT" sz="1900" dirty="0">
                <a:latin typeface="Calibri" panose="020F0502020204030204" pitchFamily="34" charset="0"/>
                <a:ea typeface="Calibri" panose="020F0502020204030204" pitchFamily="34" charset="0"/>
                <a:cs typeface="Calibri" panose="020F0502020204030204" pitchFamily="34" charset="0"/>
              </a:rPr>
              <a:t>pilot dintre cele 176</a:t>
            </a:r>
            <a:r>
              <a:rPr lang="ro-RO" sz="1900" dirty="0">
                <a:latin typeface="Calibri" panose="020F0502020204030204" pitchFamily="34" charset="0"/>
                <a:ea typeface="Calibri" panose="020F0502020204030204" pitchFamily="34" charset="0"/>
                <a:cs typeface="Calibri" panose="020F0502020204030204" pitchFamily="34" charset="0"/>
              </a:rPr>
              <a:t> </a:t>
            </a:r>
            <a:r>
              <a:rPr lang="it-IT" sz="1900" dirty="0">
                <a:latin typeface="Calibri" panose="020F0502020204030204" pitchFamily="34" charset="0"/>
                <a:ea typeface="Calibri" panose="020F0502020204030204" pitchFamily="34" charset="0"/>
                <a:cs typeface="Calibri" panose="020F0502020204030204" pitchFamily="34" charset="0"/>
              </a:rPr>
              <a:t>selectate</a:t>
            </a:r>
            <a:endParaRPr lang="en-US" sz="19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1489392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672861" y="926122"/>
            <a:ext cx="9038493" cy="5615355"/>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ACTIVITĂȚI ÎN CARE ESTE IMPLICAT IȘJ DOLJ –P8</a:t>
            </a:r>
          </a:p>
          <a:p>
            <a:pPr marL="0" indent="0" algn="ctr">
              <a:buNone/>
            </a:pP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 A5.1 Proiectarea mecanismului de intervenție care vizează alfabetizare funcțională</a:t>
            </a:r>
          </a:p>
          <a:p>
            <a:pPr marL="0" indent="0">
              <a:buNone/>
            </a:pPr>
            <a:r>
              <a:rPr lang="ro-RO" sz="1800" dirty="0">
                <a:latin typeface="Calibri" panose="020F0502020204030204" pitchFamily="34" charset="0"/>
                <a:ea typeface="Calibri" panose="020F0502020204030204" pitchFamily="34" charset="0"/>
                <a:cs typeface="Calibri" panose="020F0502020204030204" pitchFamily="34" charset="0"/>
              </a:rPr>
              <a:t>Dată început: 01-09-2027</a:t>
            </a:r>
          </a:p>
          <a:p>
            <a:pPr marL="0" indent="0">
              <a:buNone/>
            </a:pPr>
            <a:r>
              <a:rPr lang="ro-RO" sz="1800" dirty="0">
                <a:latin typeface="Calibri" panose="020F0502020204030204" pitchFamily="34" charset="0"/>
                <a:ea typeface="Calibri" panose="020F0502020204030204" pitchFamily="34" charset="0"/>
                <a:cs typeface="Calibri" panose="020F0502020204030204" pitchFamily="34" charset="0"/>
              </a:rPr>
              <a:t>Dată finalizare: 30.11.2027</a:t>
            </a:r>
            <a:endParaRPr lang="ro-RO" sz="1800"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Rezultate așteptate:</a:t>
            </a:r>
          </a:p>
          <a:p>
            <a:pPr marL="0" indent="0" algn="just">
              <a:buNone/>
            </a:pPr>
            <a:r>
              <a:rPr lang="ro-R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a:t>
            </a:r>
            <a:r>
              <a:rPr lang="ro-RO" dirty="0">
                <a:latin typeface="Calibri" panose="020F0502020204030204" pitchFamily="34" charset="0"/>
                <a:ea typeface="Calibri" panose="020F0502020204030204" pitchFamily="34" charset="0"/>
                <a:cs typeface="Calibri" panose="020F0502020204030204" pitchFamily="34" charset="0"/>
              </a:rPr>
              <a:t> </a:t>
            </a:r>
            <a:r>
              <a:rPr lang="ro-RO" sz="1900" dirty="0">
                <a:latin typeface="Calibri" panose="020F0502020204030204" pitchFamily="34" charset="0"/>
                <a:ea typeface="Calibri" panose="020F0502020204030204" pitchFamily="34" charset="0"/>
                <a:cs typeface="Calibri" panose="020F0502020204030204" pitchFamily="34" charset="0"/>
              </a:rPr>
              <a:t>Materiale suport pentru desfășurarea activităților remediale (matematică, citire /lectură, științe- fizică, chimie, biologie și geografie) pentru clasele a II-a, a IV-a, a VI-a și a VIII-a</a:t>
            </a:r>
          </a:p>
          <a:p>
            <a:pPr algn="just">
              <a:buFontTx/>
              <a:buChar char="-"/>
            </a:pPr>
            <a:r>
              <a:rPr lang="en-US" sz="1900" dirty="0" err="1">
                <a:latin typeface="Calibri" panose="020F0502020204030204" pitchFamily="34" charset="0"/>
                <a:ea typeface="Calibri" panose="020F0502020204030204" pitchFamily="34" charset="0"/>
                <a:cs typeface="Calibri" panose="020F0502020204030204" pitchFamily="34" charset="0"/>
              </a:rPr>
              <a:t>Instrumente</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a:latin typeface="Calibri" panose="020F0502020204030204" pitchFamily="34" charset="0"/>
                <a:ea typeface="Calibri" panose="020F0502020204030204" pitchFamily="34" charset="0"/>
                <a:cs typeface="Calibri" panose="020F0502020204030204" pitchFamily="34" charset="0"/>
              </a:rPr>
              <a:t>de </a:t>
            </a:r>
            <a:r>
              <a:rPr lang="en-US" sz="1900" dirty="0" err="1">
                <a:latin typeface="Calibri" panose="020F0502020204030204" pitchFamily="34" charset="0"/>
                <a:ea typeface="Calibri" panose="020F0502020204030204" pitchFamily="34" charset="0"/>
                <a:cs typeface="Calibri" panose="020F0502020204030204" pitchFamily="34" charset="0"/>
              </a:rPr>
              <a:t>evaluare</a:t>
            </a:r>
            <a:r>
              <a:rPr lang="en-US"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formativă</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a:latin typeface="Calibri" panose="020F0502020204030204" pitchFamily="34" charset="0"/>
                <a:ea typeface="Calibri" panose="020F0502020204030204" pitchFamily="34" charset="0"/>
                <a:cs typeface="Calibri" panose="020F0502020204030204" pitchFamily="34" charset="0"/>
              </a:rPr>
              <a:t>pe </a:t>
            </a:r>
            <a:r>
              <a:rPr lang="en-US" sz="1900" dirty="0" err="1">
                <a:latin typeface="Calibri" panose="020F0502020204030204" pitchFamily="34" charset="0"/>
                <a:ea typeface="Calibri" panose="020F0502020204030204" pitchFamily="34" charset="0"/>
                <a:cs typeface="Calibri" panose="020F0502020204030204" pitchFamily="34" charset="0"/>
              </a:rPr>
              <a:t>parcursul</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implementării</a:t>
            </a:r>
            <a:r>
              <a:rPr lang="ro-RO" sz="1900" dirty="0">
                <a:latin typeface="Calibri" panose="020F0502020204030204" pitchFamily="34" charset="0"/>
                <a:ea typeface="Calibri" panose="020F0502020204030204" pitchFamily="34" charset="0"/>
                <a:cs typeface="Calibri" panose="020F0502020204030204" pitchFamily="34" charset="0"/>
              </a:rPr>
              <a:t> </a:t>
            </a:r>
            <a:r>
              <a:rPr lang="en-US" sz="1900" dirty="0" err="1">
                <a:latin typeface="Calibri" panose="020F0502020204030204" pitchFamily="34" charset="0"/>
                <a:ea typeface="Calibri" panose="020F0502020204030204" pitchFamily="34" charset="0"/>
                <a:cs typeface="Calibri" panose="020F0502020204030204" pitchFamily="34" charset="0"/>
              </a:rPr>
              <a:t>intervenției</a:t>
            </a:r>
            <a:endParaRPr lang="ro-RO" sz="1900" dirty="0">
              <a:latin typeface="Calibri" panose="020F0502020204030204" pitchFamily="34" charset="0"/>
              <a:ea typeface="Calibri" panose="020F0502020204030204" pitchFamily="34" charset="0"/>
              <a:cs typeface="Calibri" panose="020F0502020204030204" pitchFamily="34" charset="0"/>
            </a:endParaRPr>
          </a:p>
          <a:p>
            <a:pPr algn="just">
              <a:buFontTx/>
              <a:buChar char="-"/>
            </a:pPr>
            <a:r>
              <a:rPr lang="ro-RO" sz="1900" dirty="0">
                <a:latin typeface="Calibri" panose="020F0502020204030204" pitchFamily="34" charset="0"/>
                <a:ea typeface="Calibri" panose="020F0502020204030204" pitchFamily="34" charset="0"/>
                <a:cs typeface="Calibri" panose="020F0502020204030204" pitchFamily="34" charset="0"/>
              </a:rPr>
              <a:t>Manualul de administrare a testelor inițiale și finale cu cele 8 Teste de evaluare (inițială și finala)/la cls. II, IV, VI, VII.</a:t>
            </a:r>
          </a:p>
          <a:p>
            <a:pPr algn="just">
              <a:buFontTx/>
              <a:buChar char="-"/>
            </a:pPr>
            <a:r>
              <a:rPr lang="ro-RO" sz="1900" dirty="0">
                <a:latin typeface="Calibri" panose="020F0502020204030204" pitchFamily="34" charset="0"/>
                <a:ea typeface="Calibri" panose="020F0502020204030204" pitchFamily="34" charset="0"/>
                <a:cs typeface="Calibri" panose="020F0502020204030204" pitchFamily="34" charset="0"/>
              </a:rPr>
              <a:t>Instrumente de monitorizare a procesului pe parcursul implementării intervenției experimentale (fișă de observare a activității cadrului didactic etc.)</a:t>
            </a:r>
          </a:p>
          <a:p>
            <a:pPr marL="0" indent="0" algn="just">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3208435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708030" y="876300"/>
            <a:ext cx="9366739" cy="5810250"/>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ACTIVITĂȚI ÎN CARE ESTE IMPLICAT IȘJ DOLJ –P8</a:t>
            </a: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	A5.1 Proiectarea mecanismului de intervenție care vizează alfabetizare funcțională</a:t>
            </a:r>
          </a:p>
          <a:p>
            <a:pPr marL="0" indent="0">
              <a:buNone/>
            </a:pPr>
            <a:r>
              <a:rPr lang="ro-RO" sz="2000" dirty="0">
                <a:latin typeface="Calibri" panose="020F0502020204030204" pitchFamily="34" charset="0"/>
                <a:ea typeface="Calibri" panose="020F0502020204030204" pitchFamily="34" charset="0"/>
                <a:cs typeface="Calibri" panose="020F0502020204030204" pitchFamily="34" charset="0"/>
              </a:rPr>
              <a:t>Dată început: 01-09-2027</a:t>
            </a:r>
          </a:p>
          <a:p>
            <a:pPr marL="0" indent="0">
              <a:buNone/>
            </a:pPr>
            <a:r>
              <a:rPr lang="ro-RO" sz="2000" dirty="0">
                <a:latin typeface="Calibri" panose="020F0502020204030204" pitchFamily="34" charset="0"/>
                <a:ea typeface="Calibri" panose="020F0502020204030204" pitchFamily="34" charset="0"/>
                <a:cs typeface="Calibri" panose="020F0502020204030204" pitchFamily="34" charset="0"/>
              </a:rPr>
              <a:t>Dată finalizare: 30.11.2027</a:t>
            </a: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	Descriere:</a:t>
            </a:r>
          </a:p>
          <a:p>
            <a:pPr marL="0" indent="0" algn="just">
              <a:buNone/>
            </a:pP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Proiectul</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vizează</a:t>
            </a:r>
            <a:r>
              <a:rPr lang="en-US" sz="1800" dirty="0">
                <a:latin typeface="Calibri" panose="020F0502020204030204" pitchFamily="34" charset="0"/>
                <a:ea typeface="Calibri" panose="020F0502020204030204" pitchFamily="34" charset="0"/>
                <a:cs typeface="Calibri" panose="020F0502020204030204" pitchFamily="34" charset="0"/>
              </a:rPr>
              <a:t> 176 de </a:t>
            </a:r>
            <a:r>
              <a:rPr lang="en-US" sz="1800" dirty="0" err="1">
                <a:latin typeface="Calibri" panose="020F0502020204030204" pitchFamily="34" charset="0"/>
                <a:ea typeface="Calibri" panose="020F0502020204030204" pitchFamily="34" charset="0"/>
                <a:cs typeface="Calibri" panose="020F0502020204030204" pitchFamily="34" charset="0"/>
              </a:rPr>
              <a:t>unități</a:t>
            </a:r>
            <a:r>
              <a:rPr lang="en-US" sz="1800" dirty="0">
                <a:latin typeface="Calibri" panose="020F0502020204030204" pitchFamily="34" charset="0"/>
                <a:ea typeface="Calibri" panose="020F0502020204030204" pitchFamily="34" charset="0"/>
                <a:cs typeface="Calibri" panose="020F0502020204030204" pitchFamily="34" charset="0"/>
              </a:rPr>
              <a:t> de </a:t>
            </a:r>
            <a:r>
              <a:rPr lang="en-US" sz="1800" dirty="0" err="1">
                <a:latin typeface="Calibri" panose="020F0502020204030204" pitchFamily="34" charset="0"/>
                <a:ea typeface="Calibri" panose="020F0502020204030204" pitchFamily="34" charset="0"/>
                <a:cs typeface="Calibri" panose="020F0502020204030204" pitchFamily="34" charset="0"/>
              </a:rPr>
              <a:t>învățământ</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selectate</a:t>
            </a:r>
            <a:r>
              <a:rPr lang="en-US" sz="1800" dirty="0">
                <a:latin typeface="Calibri" panose="020F0502020204030204" pitchFamily="34" charset="0"/>
                <a:ea typeface="Calibri" panose="020F0502020204030204" pitchFamily="34" charset="0"/>
                <a:cs typeface="Calibri" panose="020F0502020204030204" pitchFamily="34" charset="0"/>
              </a:rPr>
              <a:t> din </a:t>
            </a:r>
            <a:r>
              <a:rPr lang="en-US" sz="1800" dirty="0" err="1">
                <a:latin typeface="Calibri" panose="020F0502020204030204" pitchFamily="34" charset="0"/>
                <a:ea typeface="Calibri" panose="020F0502020204030204" pitchFamily="34" charset="0"/>
                <a:cs typeface="Calibri" panose="020F0502020204030204" pitchFamily="34" charset="0"/>
              </a:rPr>
              <a:t>toate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cele</a:t>
            </a:r>
            <a:r>
              <a:rPr lang="en-US" sz="1800" dirty="0">
                <a:latin typeface="Calibri" panose="020F0502020204030204" pitchFamily="34" charset="0"/>
                <a:ea typeface="Calibri" panose="020F0502020204030204" pitchFamily="34" charset="0"/>
                <a:cs typeface="Calibri" panose="020F0502020204030204" pitchFamily="34" charset="0"/>
              </a:rPr>
              <a:t> 8 </a:t>
            </a:r>
            <a:r>
              <a:rPr lang="en-US" sz="1800" dirty="0" err="1">
                <a:latin typeface="Calibri" panose="020F0502020204030204" pitchFamily="34" charset="0"/>
                <a:ea typeface="Calibri" panose="020F0502020204030204" pitchFamily="34" charset="0"/>
                <a:cs typeface="Calibri" panose="020F0502020204030204" pitchFamily="34" charset="0"/>
              </a:rPr>
              <a:t>regiuni</a:t>
            </a:r>
            <a:r>
              <a:rPr lang="en-US" sz="1800" dirty="0">
                <a:latin typeface="Calibri" panose="020F0502020204030204" pitchFamily="34" charset="0"/>
                <a:ea typeface="Calibri" panose="020F0502020204030204" pitchFamily="34" charset="0"/>
                <a:cs typeface="Calibri" panose="020F0502020204030204" pitchFamily="34" charset="0"/>
              </a:rPr>
              <a:t> de </a:t>
            </a:r>
            <a:r>
              <a:rPr lang="en-US" sz="1800" dirty="0" err="1">
                <a:latin typeface="Calibri" panose="020F0502020204030204" pitchFamily="34" charset="0"/>
                <a:ea typeface="Calibri" panose="020F0502020204030204" pitchFamily="34" charset="0"/>
                <a:cs typeface="Calibri" panose="020F0502020204030204" pitchFamily="34" charset="0"/>
              </a:rPr>
              <a:t>dezvoltare</a:t>
            </a:r>
            <a:r>
              <a:rPr lang="en-US" sz="1800" dirty="0">
                <a:latin typeface="Calibri" panose="020F0502020204030204" pitchFamily="34" charset="0"/>
                <a:ea typeface="Calibri" panose="020F0502020204030204" pitchFamily="34" charset="0"/>
                <a:cs typeface="Calibri" panose="020F0502020204030204" pitchFamily="34" charset="0"/>
              </a:rPr>
              <a:t> ale </a:t>
            </a:r>
            <a:r>
              <a:rPr lang="en-US" sz="1800" dirty="0" err="1">
                <a:latin typeface="Calibri" panose="020F0502020204030204" pitchFamily="34" charset="0"/>
                <a:ea typeface="Calibri" panose="020F0502020204030204" pitchFamily="34" charset="0"/>
                <a:cs typeface="Calibri" panose="020F0502020204030204" pitchFamily="34" charset="0"/>
              </a:rPr>
              <a:t>României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câte</a:t>
            </a:r>
            <a:r>
              <a:rPr lang="en-US" sz="1800" dirty="0">
                <a:latin typeface="Calibri" panose="020F0502020204030204" pitchFamily="34" charset="0"/>
                <a:ea typeface="Calibri" panose="020F0502020204030204" pitchFamily="34" charset="0"/>
                <a:cs typeface="Calibri" panose="020F0502020204030204" pitchFamily="34" charset="0"/>
              </a:rPr>
              <a:t> 4 </a:t>
            </a:r>
            <a:r>
              <a:rPr lang="en-US" sz="1800" dirty="0" err="1">
                <a:latin typeface="Calibri" panose="020F0502020204030204" pitchFamily="34" charset="0"/>
                <a:ea typeface="Calibri" panose="020F0502020204030204" pitchFamily="34" charset="0"/>
                <a:cs typeface="Calibri" panose="020F0502020204030204" pitchFamily="34" charset="0"/>
              </a:rPr>
              <a:t>școli</a:t>
            </a:r>
            <a:r>
              <a:rPr lang="en-US" sz="1800" dirty="0">
                <a:latin typeface="Calibri" panose="020F0502020204030204" pitchFamily="34" charset="0"/>
                <a:ea typeface="Calibri" panose="020F0502020204030204" pitchFamily="34" charset="0"/>
                <a:cs typeface="Calibri" panose="020F0502020204030204" pitchFamily="34" charset="0"/>
              </a:rPr>
              <a:t>/</a:t>
            </a:r>
            <a:r>
              <a:rPr lang="en-US" sz="1800" dirty="0" err="1">
                <a:latin typeface="Calibri" panose="020F0502020204030204" pitchFamily="34" charset="0"/>
                <a:ea typeface="Calibri" panose="020F0502020204030204" pitchFamily="34" charset="0"/>
                <a:cs typeface="Calibri" panose="020F0502020204030204" pitchFamily="34" charset="0"/>
              </a:rPr>
              <a:t>județ</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și</a:t>
            </a:r>
            <a:r>
              <a:rPr lang="en-US" sz="1800" dirty="0">
                <a:latin typeface="Calibri" panose="020F0502020204030204" pitchFamily="34" charset="0"/>
                <a:ea typeface="Calibri" panose="020F0502020204030204" pitchFamily="34" charset="0"/>
                <a:cs typeface="Calibri" panose="020F0502020204030204" pitchFamily="34" charset="0"/>
              </a:rPr>
              <a:t> 2 </a:t>
            </a:r>
            <a:r>
              <a:rPr lang="en-US" sz="1800" dirty="0" err="1">
                <a:latin typeface="Calibri" panose="020F0502020204030204" pitchFamily="34" charset="0"/>
                <a:ea typeface="Calibri" panose="020F0502020204030204" pitchFamily="34" charset="0"/>
                <a:cs typeface="Calibri" panose="020F0502020204030204" pitchFamily="34" charset="0"/>
              </a:rPr>
              <a:t>școli</a:t>
            </a:r>
            <a:r>
              <a:rPr lang="en-US" sz="1800" dirty="0">
                <a:latin typeface="Calibri" panose="020F0502020204030204" pitchFamily="34" charset="0"/>
                <a:ea typeface="Calibri" panose="020F0502020204030204" pitchFamily="34" charset="0"/>
                <a:cs typeface="Calibri" panose="020F0502020204030204" pitchFamily="34" charset="0"/>
              </a:rPr>
              <a:t>/sector </a:t>
            </a:r>
            <a:r>
              <a:rPr lang="en-US" sz="1800" dirty="0" err="1">
                <a:latin typeface="Calibri" panose="020F0502020204030204" pitchFamily="34" charset="0"/>
                <a:ea typeface="Calibri" panose="020F0502020204030204" pitchFamily="34" charset="0"/>
                <a:cs typeface="Calibri" panose="020F0502020204030204" pitchFamily="34" charset="0"/>
              </a:rPr>
              <a:t>în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municipiul</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București</a:t>
            </a:r>
            <a:r>
              <a:rPr lang="en-US" sz="1800" dirty="0">
                <a:latin typeface="Calibri" panose="020F0502020204030204" pitchFamily="34" charset="0"/>
                <a:ea typeface="Calibri" panose="020F0502020204030204" pitchFamily="34" charset="0"/>
                <a:cs typeface="Calibri" panose="020F0502020204030204" pitchFamily="34" charset="0"/>
              </a:rPr>
              <a:t>).</a:t>
            </a:r>
            <a:endParaRPr lang="ro-RO" sz="18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en-US" sz="1800" u="sng" dirty="0" err="1">
                <a:latin typeface="Calibri" panose="020F0502020204030204" pitchFamily="34" charset="0"/>
                <a:ea typeface="Calibri" panose="020F0502020204030204" pitchFamily="34" charset="0"/>
                <a:cs typeface="Calibri" panose="020F0502020204030204" pitchFamily="34" charset="0"/>
              </a:rPr>
              <a:t>Selecția</a:t>
            </a:r>
            <a:r>
              <a:rPr lang="en-US" sz="1800" u="sng" dirty="0">
                <a:latin typeface="Calibri" panose="020F0502020204030204" pitchFamily="34" charset="0"/>
                <a:ea typeface="Calibri" panose="020F0502020204030204" pitchFamily="34" charset="0"/>
                <a:cs typeface="Calibri" panose="020F0502020204030204" pitchFamily="34" charset="0"/>
              </a:rPr>
              <a:t> </a:t>
            </a:r>
            <a:r>
              <a:rPr lang="en-US" sz="1800" u="sng" dirty="0" err="1">
                <a:latin typeface="Calibri" panose="020F0502020204030204" pitchFamily="34" charset="0"/>
                <a:ea typeface="Calibri" panose="020F0502020204030204" pitchFamily="34" charset="0"/>
                <a:cs typeface="Calibri" panose="020F0502020204030204" pitchFamily="34" charset="0"/>
              </a:rPr>
              <a:t>școlilor</a:t>
            </a:r>
            <a:r>
              <a:rPr lang="en-US" sz="1800" u="sng" dirty="0">
                <a:latin typeface="Calibri" panose="020F0502020204030204" pitchFamily="34" charset="0"/>
                <a:ea typeface="Calibri" panose="020F0502020204030204" pitchFamily="34" charset="0"/>
                <a:cs typeface="Calibri" panose="020F0502020204030204" pitchFamily="34" charset="0"/>
              </a:rPr>
              <a:t> </a:t>
            </a:r>
            <a:r>
              <a:rPr lang="en-US" sz="1800" u="sng" dirty="0" err="1">
                <a:latin typeface="Calibri" panose="020F0502020204030204" pitchFamily="34" charset="0"/>
                <a:ea typeface="Calibri" panose="020F0502020204030204" pitchFamily="34" charset="0"/>
                <a:cs typeface="Calibri" panose="020F0502020204030204" pitchFamily="34" charset="0"/>
              </a:rPr>
              <a:t>și</a:t>
            </a:r>
            <a:r>
              <a:rPr lang="en-US" sz="1800" u="sng" dirty="0">
                <a:latin typeface="Calibri" panose="020F0502020204030204" pitchFamily="34" charset="0"/>
                <a:ea typeface="Calibri" panose="020F0502020204030204" pitchFamily="34" charset="0"/>
                <a:cs typeface="Calibri" panose="020F0502020204030204" pitchFamily="34" charset="0"/>
              </a:rPr>
              <a:t> a </a:t>
            </a:r>
            <a:r>
              <a:rPr lang="en-US" sz="1800" u="sng" dirty="0" err="1">
                <a:latin typeface="Calibri" panose="020F0502020204030204" pitchFamily="34" charset="0"/>
                <a:ea typeface="Calibri" panose="020F0502020204030204" pitchFamily="34" charset="0"/>
                <a:cs typeface="Calibri" panose="020F0502020204030204" pitchFamily="34" charset="0"/>
              </a:rPr>
              <a:t>elevilor</a:t>
            </a:r>
            <a:endParaRPr lang="ro-RO" sz="1800" u="sng" dirty="0">
              <a:latin typeface="Calibri" panose="020F0502020204030204" pitchFamily="34" charset="0"/>
              <a:ea typeface="Calibri" panose="020F0502020204030204" pitchFamily="34" charset="0"/>
              <a:cs typeface="Calibri" panose="020F0502020204030204" pitchFamily="34" charset="0"/>
            </a:endParaRPr>
          </a:p>
          <a:p>
            <a:pPr algn="just">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47 de </a:t>
            </a:r>
            <a:r>
              <a:rPr lang="en-US" sz="1800" dirty="0" err="1">
                <a:latin typeface="Calibri" panose="020F0502020204030204" pitchFamily="34" charset="0"/>
                <a:ea typeface="Calibri" panose="020F0502020204030204" pitchFamily="34" charset="0"/>
                <a:cs typeface="Calibri" panose="020F0502020204030204" pitchFamily="34" charset="0"/>
              </a:rPr>
              <a:t>școli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participă</a:t>
            </a:r>
            <a:r>
              <a:rPr lang="en-US" sz="1800" dirty="0">
                <a:latin typeface="Calibri" panose="020F0502020204030204" pitchFamily="34" charset="0"/>
                <a:ea typeface="Calibri" panose="020F0502020204030204" pitchFamily="34" charset="0"/>
                <a:cs typeface="Calibri" panose="020F0502020204030204" pitchFamily="34" charset="0"/>
              </a:rPr>
              <a:t> la </a:t>
            </a:r>
            <a:r>
              <a:rPr lang="en-US" sz="1800" dirty="0" err="1">
                <a:latin typeface="Calibri" panose="020F0502020204030204" pitchFamily="34" charset="0"/>
                <a:ea typeface="Calibri" panose="020F0502020204030204" pitchFamily="34" charset="0"/>
                <a:cs typeface="Calibri" panose="020F0502020204030204" pitchFamily="34" charset="0"/>
              </a:rPr>
              <a:t>cercetarea</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experimentală</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implicând</a:t>
            </a:r>
            <a:r>
              <a:rPr lang="en-US" sz="1800" dirty="0">
                <a:latin typeface="Calibri" panose="020F0502020204030204" pitchFamily="34" charset="0"/>
                <a:ea typeface="Calibri" panose="020F0502020204030204" pitchFamily="34" charset="0"/>
                <a:cs typeface="Calibri" panose="020F0502020204030204" pitchFamily="34" charset="0"/>
              </a:rPr>
              <a:t> 2.350 de </a:t>
            </a:r>
            <a:r>
              <a:rPr lang="en-US" sz="1800" dirty="0" err="1">
                <a:latin typeface="Calibri" panose="020F0502020204030204" pitchFamily="34" charset="0"/>
                <a:ea typeface="Calibri" panose="020F0502020204030204" pitchFamily="34" charset="0"/>
                <a:cs typeface="Calibri" panose="020F0502020204030204" pitchFamily="34" charset="0"/>
              </a:rPr>
              <a:t>elevi</a:t>
            </a:r>
            <a:r>
              <a:rPr lang="en-US" sz="1800" dirty="0">
                <a:latin typeface="Calibri" panose="020F0502020204030204" pitchFamily="34" charset="0"/>
                <a:ea typeface="Calibri" panose="020F0502020204030204" pitchFamily="34" charset="0"/>
                <a:cs typeface="Calibri" panose="020F0502020204030204" pitchFamily="34" charset="0"/>
              </a:rPr>
              <a:t>.</a:t>
            </a:r>
            <a:endParaRPr lang="ro-RO" sz="1800" dirty="0">
              <a:latin typeface="Calibri" panose="020F0502020204030204" pitchFamily="34" charset="0"/>
              <a:ea typeface="Calibri" panose="020F0502020204030204" pitchFamily="34" charset="0"/>
              <a:cs typeface="Calibri" panose="020F0502020204030204" pitchFamily="34" charset="0"/>
            </a:endParaRPr>
          </a:p>
          <a:p>
            <a:pPr algn="just">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129 de </a:t>
            </a:r>
            <a:r>
              <a:rPr lang="en-US" sz="1800" dirty="0" err="1">
                <a:latin typeface="Calibri" panose="020F0502020204030204" pitchFamily="34" charset="0"/>
                <a:ea typeface="Calibri" panose="020F0502020204030204" pitchFamily="34" charset="0"/>
                <a:cs typeface="Calibri" panose="020F0502020204030204" pitchFamily="34" charset="0"/>
              </a:rPr>
              <a:t>școli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beneficiază</a:t>
            </a:r>
            <a:r>
              <a:rPr lang="en-US" sz="1800" dirty="0">
                <a:latin typeface="Calibri" panose="020F0502020204030204" pitchFamily="34" charset="0"/>
                <a:ea typeface="Calibri" panose="020F0502020204030204" pitchFamily="34" charset="0"/>
                <a:cs typeface="Calibri" panose="020F0502020204030204" pitchFamily="34" charset="0"/>
              </a:rPr>
              <a:t> de </a:t>
            </a:r>
            <a:r>
              <a:rPr lang="en-US" sz="1800" dirty="0" err="1">
                <a:latin typeface="Calibri" panose="020F0502020204030204" pitchFamily="34" charset="0"/>
                <a:ea typeface="Calibri" panose="020F0502020204030204" pitchFamily="34" charset="0"/>
                <a:cs typeface="Calibri" panose="020F0502020204030204" pitchFamily="34" charset="0"/>
              </a:rPr>
              <a:t>activități</a:t>
            </a:r>
            <a:r>
              <a:rPr lang="en-US" sz="1800" dirty="0">
                <a:latin typeface="Calibri" panose="020F0502020204030204" pitchFamily="34" charset="0"/>
                <a:ea typeface="Calibri" panose="020F0502020204030204" pitchFamily="34" charset="0"/>
                <a:cs typeface="Calibri" panose="020F0502020204030204" pitchFamily="34" charset="0"/>
              </a:rPr>
              <a:t> de </a:t>
            </a:r>
            <a:r>
              <a:rPr lang="en-US" sz="1800" dirty="0" err="1">
                <a:latin typeface="Calibri" panose="020F0502020204030204" pitchFamily="34" charset="0"/>
                <a:ea typeface="Calibri" panose="020F0502020204030204" pitchFamily="34" charset="0"/>
                <a:cs typeface="Calibri" panose="020F0502020204030204" pitchFamily="34" charset="0"/>
              </a:rPr>
              <a:t>predare</a:t>
            </a:r>
            <a:r>
              <a:rPr lang="en-US" sz="1800" dirty="0">
                <a:latin typeface="Calibri" panose="020F0502020204030204" pitchFamily="34" charset="0"/>
                <a:ea typeface="Calibri" panose="020F0502020204030204" pitchFamily="34" charset="0"/>
                <a:cs typeface="Calibri" panose="020F0502020204030204" pitchFamily="34" charset="0"/>
              </a:rPr>
              <a:t>–</a:t>
            </a:r>
            <a:r>
              <a:rPr lang="en-US" sz="1800" dirty="0" err="1">
                <a:latin typeface="Calibri" panose="020F0502020204030204" pitchFamily="34" charset="0"/>
                <a:ea typeface="Calibri" panose="020F0502020204030204" pitchFamily="34" charset="0"/>
                <a:cs typeface="Calibri" panose="020F0502020204030204" pitchFamily="34" charset="0"/>
              </a:rPr>
              <a:t>învățare</a:t>
            </a:r>
            <a:r>
              <a:rPr lang="en-US" sz="1800" dirty="0">
                <a:latin typeface="Calibri" panose="020F0502020204030204" pitchFamily="34" charset="0"/>
                <a:ea typeface="Calibri" panose="020F0502020204030204" pitchFamily="34" charset="0"/>
                <a:cs typeface="Calibri" panose="020F0502020204030204" pitchFamily="34" charset="0"/>
              </a:rPr>
              <a:t>–</a:t>
            </a:r>
            <a:r>
              <a:rPr lang="en-US" sz="1800" dirty="0" err="1">
                <a:latin typeface="Calibri" panose="020F0502020204030204" pitchFamily="34" charset="0"/>
                <a:ea typeface="Calibri" panose="020F0502020204030204" pitchFamily="34" charset="0"/>
                <a:cs typeface="Calibri" panose="020F0502020204030204" pitchFamily="34" charset="0"/>
              </a:rPr>
              <a:t>evaluare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centrate</a:t>
            </a:r>
            <a:r>
              <a:rPr lang="en-US" sz="1800" dirty="0">
                <a:latin typeface="Calibri" panose="020F0502020204030204" pitchFamily="34" charset="0"/>
                <a:ea typeface="Calibri" panose="020F0502020204030204" pitchFamily="34" charset="0"/>
                <a:cs typeface="Calibri" panose="020F0502020204030204" pitchFamily="34" charset="0"/>
              </a:rPr>
              <a:t> pe </a:t>
            </a:r>
            <a:r>
              <a:rPr lang="en-US" sz="1800" dirty="0" err="1">
                <a:latin typeface="Calibri" panose="020F0502020204030204" pitchFamily="34" charset="0"/>
                <a:ea typeface="Calibri" panose="020F0502020204030204" pitchFamily="34" charset="0"/>
                <a:cs typeface="Calibri" panose="020F0502020204030204" pitchFamily="34" charset="0"/>
              </a:rPr>
              <a:t>alfabetizarea</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funcțională</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derulate</a:t>
            </a:r>
            <a:r>
              <a:rPr lang="en-US" sz="1800" dirty="0">
                <a:latin typeface="Calibri" panose="020F0502020204030204" pitchFamily="34" charset="0"/>
                <a:ea typeface="Calibri" panose="020F0502020204030204" pitchFamily="34" charset="0"/>
                <a:cs typeface="Calibri" panose="020F0502020204030204" pitchFamily="34" charset="0"/>
              </a:rPr>
              <a:t> de </a:t>
            </a:r>
            <a:r>
              <a:rPr lang="en-US" sz="1800" dirty="0" err="1">
                <a:latin typeface="Calibri" panose="020F0502020204030204" pitchFamily="34" charset="0"/>
                <a:ea typeface="Calibri" panose="020F0502020204030204" pitchFamily="34" charset="0"/>
                <a:cs typeface="Calibri" panose="020F0502020204030204" pitchFamily="34" charset="0"/>
              </a:rPr>
              <a:t>cadrele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didactice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participante</a:t>
            </a:r>
            <a:r>
              <a:rPr lang="en-US" sz="1800" dirty="0">
                <a:latin typeface="Calibri" panose="020F0502020204030204" pitchFamily="34" charset="0"/>
                <a:ea typeface="Calibri" panose="020F0502020204030204" pitchFamily="34" charset="0"/>
                <a:cs typeface="Calibri" panose="020F0502020204030204" pitchFamily="34" charset="0"/>
              </a:rPr>
              <a:t> la </a:t>
            </a:r>
            <a:r>
              <a:rPr lang="en-US" sz="1800" dirty="0" err="1">
                <a:latin typeface="Calibri" panose="020F0502020204030204" pitchFamily="34" charset="0"/>
                <a:ea typeface="Calibri" panose="020F0502020204030204" pitchFamily="34" charset="0"/>
                <a:cs typeface="Calibri" panose="020F0502020204030204" pitchFamily="34" charset="0"/>
              </a:rPr>
              <a:t>formare</a:t>
            </a:r>
            <a:r>
              <a:rPr lang="en-US" sz="1800" dirty="0">
                <a:latin typeface="Calibri" panose="020F0502020204030204" pitchFamily="34" charset="0"/>
                <a:ea typeface="Calibri" panose="020F0502020204030204" pitchFamily="34" charset="0"/>
                <a:cs typeface="Calibri" panose="020F0502020204030204" pitchFamily="34" charset="0"/>
              </a:rPr>
              <a:t>.</a:t>
            </a:r>
            <a:endParaRPr lang="ro-RO" sz="18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en-US" sz="1800" dirty="0" err="1">
                <a:latin typeface="Calibri" panose="020F0502020204030204" pitchFamily="34" charset="0"/>
                <a:ea typeface="Calibri" panose="020F0502020204030204" pitchFamily="34" charset="0"/>
                <a:cs typeface="Calibri" panose="020F0502020204030204" pitchFamily="34" charset="0"/>
              </a:rPr>
              <a:t>În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urma</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analizei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realizate</a:t>
            </a:r>
            <a:r>
              <a:rPr lang="en-US" sz="1800" dirty="0">
                <a:latin typeface="Calibri" panose="020F0502020204030204" pitchFamily="34" charset="0"/>
                <a:ea typeface="Calibri" panose="020F0502020204030204" pitchFamily="34" charset="0"/>
                <a:cs typeface="Calibri" panose="020F0502020204030204" pitchFamily="34" charset="0"/>
              </a:rPr>
              <a:t> la </a:t>
            </a:r>
            <a:r>
              <a:rPr lang="en-US" sz="1800" dirty="0" err="1">
                <a:latin typeface="Calibri" panose="020F0502020204030204" pitchFamily="34" charset="0"/>
                <a:ea typeface="Calibri" panose="020F0502020204030204" pitchFamily="34" charset="0"/>
                <a:cs typeface="Calibri" panose="020F0502020204030204" pitchFamily="34" charset="0"/>
              </a:rPr>
              <a:t>nivelul</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școlilor</a:t>
            </a:r>
            <a:r>
              <a:rPr lang="en-US" sz="1800" dirty="0">
                <a:latin typeface="Calibri" panose="020F0502020204030204" pitchFamily="34" charset="0"/>
                <a:ea typeface="Calibri" panose="020F0502020204030204" pitchFamily="34" charset="0"/>
                <a:cs typeface="Calibri" panose="020F0502020204030204" pitchFamily="34" charset="0"/>
              </a:rPr>
              <a:t>, sunt </a:t>
            </a:r>
            <a:r>
              <a:rPr lang="en-US" sz="1800" dirty="0" err="1">
                <a:latin typeface="Calibri" panose="020F0502020204030204" pitchFamily="34" charset="0"/>
                <a:ea typeface="Calibri" panose="020F0502020204030204" pitchFamily="34" charset="0"/>
                <a:cs typeface="Calibri" panose="020F0502020204030204" pitchFamily="34" charset="0"/>
              </a:rPr>
              <a:t>selectați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aproximativ</a:t>
            </a:r>
            <a:r>
              <a:rPr lang="en-US" sz="1800" dirty="0">
                <a:latin typeface="Calibri" panose="020F0502020204030204" pitchFamily="34" charset="0"/>
                <a:ea typeface="Calibri" panose="020F0502020204030204" pitchFamily="34" charset="0"/>
                <a:cs typeface="Calibri" panose="020F0502020204030204" pitchFamily="34" charset="0"/>
              </a:rPr>
              <a:t> 12.650 de </a:t>
            </a:r>
            <a:r>
              <a:rPr lang="en-US" sz="1800" dirty="0" err="1">
                <a:latin typeface="Calibri" panose="020F0502020204030204" pitchFamily="34" charset="0"/>
                <a:ea typeface="Calibri" panose="020F0502020204030204" pitchFamily="34" charset="0"/>
                <a:cs typeface="Calibri" panose="020F0502020204030204" pitchFamily="34" charset="0"/>
              </a:rPr>
              <a:t>elevi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aflați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în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risc</a:t>
            </a:r>
            <a:r>
              <a:rPr lang="en-US" sz="1800" dirty="0">
                <a:latin typeface="Calibri" panose="020F0502020204030204" pitchFamily="34" charset="0"/>
                <a:ea typeface="Calibri" panose="020F0502020204030204" pitchFamily="34" charset="0"/>
                <a:cs typeface="Calibri" panose="020F0502020204030204" pitchFamily="34" charset="0"/>
              </a:rPr>
              <a:t> de </a:t>
            </a:r>
            <a:r>
              <a:rPr lang="en-US" sz="1800" dirty="0" err="1">
                <a:latin typeface="Calibri" panose="020F0502020204030204" pitchFamily="34" charset="0"/>
                <a:ea typeface="Calibri" panose="020F0502020204030204" pitchFamily="34" charset="0"/>
                <a:cs typeface="Calibri" panose="020F0502020204030204" pitchFamily="34" charset="0"/>
              </a:rPr>
              <a:t>analfabetism</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funcțional</a:t>
            </a:r>
            <a:r>
              <a:rPr lang="en-US" sz="1800" dirty="0">
                <a:latin typeface="Calibri" panose="020F0502020204030204" pitchFamily="34" charset="0"/>
                <a:ea typeface="Calibri" panose="020F0502020204030204" pitchFamily="34" charset="0"/>
                <a:cs typeface="Calibri" panose="020F0502020204030204" pitchFamily="34" charset="0"/>
              </a:rPr>
              <a:t>, care </a:t>
            </a:r>
            <a:r>
              <a:rPr lang="en-US" sz="1800" dirty="0" err="1">
                <a:latin typeface="Calibri" panose="020F0502020204030204" pitchFamily="34" charset="0"/>
                <a:ea typeface="Calibri" panose="020F0502020204030204" pitchFamily="34" charset="0"/>
                <a:cs typeface="Calibri" panose="020F0502020204030204" pitchFamily="34" charset="0"/>
              </a:rPr>
              <a:t>participă</a:t>
            </a:r>
            <a:r>
              <a:rPr lang="en-US" sz="1800" dirty="0">
                <a:latin typeface="Calibri" panose="020F0502020204030204" pitchFamily="34" charset="0"/>
                <a:ea typeface="Calibri" panose="020F0502020204030204" pitchFamily="34" charset="0"/>
                <a:cs typeface="Calibri" panose="020F0502020204030204" pitchFamily="34" charset="0"/>
              </a:rPr>
              <a:t> la </a:t>
            </a:r>
            <a:r>
              <a:rPr lang="en-US" sz="1800" dirty="0" err="1">
                <a:latin typeface="Calibri" panose="020F0502020204030204" pitchFamily="34" charset="0"/>
                <a:ea typeface="Calibri" panose="020F0502020204030204" pitchFamily="34" charset="0"/>
                <a:cs typeface="Calibri" panose="020F0502020204030204" pitchFamily="34" charset="0"/>
              </a:rPr>
              <a:t>activități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educaționale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în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domeniile</a:t>
            </a:r>
            <a:r>
              <a:rPr lang="en-US" sz="1800" dirty="0">
                <a:latin typeface="Calibri" panose="020F0502020204030204" pitchFamily="34" charset="0"/>
                <a:ea typeface="Calibri" panose="020F0502020204030204" pitchFamily="34" charset="0"/>
                <a:cs typeface="Calibri" panose="020F0502020204030204" pitchFamily="34" charset="0"/>
              </a:rPr>
              <a:t>:</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lectură</a:t>
            </a:r>
            <a:r>
              <a:rPr lang="en-US" sz="1800" dirty="0">
                <a:latin typeface="Calibri" panose="020F0502020204030204" pitchFamily="34" charset="0"/>
                <a:ea typeface="Calibri" panose="020F0502020204030204" pitchFamily="34" charset="0"/>
                <a:cs typeface="Calibri" panose="020F0502020204030204" pitchFamily="34" charset="0"/>
              </a:rPr>
              <a:t>,</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matematică</a:t>
            </a:r>
            <a:r>
              <a:rPr lang="en-US" sz="1800" dirty="0">
                <a:latin typeface="Calibri" panose="020F0502020204030204" pitchFamily="34" charset="0"/>
                <a:ea typeface="Calibri" panose="020F0502020204030204" pitchFamily="34" charset="0"/>
                <a:cs typeface="Calibri" panose="020F0502020204030204" pitchFamily="34" charset="0"/>
              </a:rPr>
              <a:t>,</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științe</a:t>
            </a:r>
            <a:r>
              <a:rPr lang="en-US" sz="1800" dirty="0">
                <a:latin typeface="Calibri" panose="020F0502020204030204" pitchFamily="34" charset="0"/>
                <a:ea typeface="Calibri" panose="020F0502020204030204" pitchFamily="34" charset="0"/>
                <a:cs typeface="Calibri" panose="020F0502020204030204" pitchFamily="34" charset="0"/>
              </a:rPr>
              <a:t>,</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educație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civică</a:t>
            </a:r>
            <a:r>
              <a:rPr lang="en-US" sz="1800" dirty="0">
                <a:latin typeface="Calibri" panose="020F0502020204030204" pitchFamily="34" charset="0"/>
                <a:ea typeface="Calibri" panose="020F0502020204030204" pitchFamily="34" charset="0"/>
                <a:cs typeface="Calibri" panose="020F0502020204030204" pitchFamily="34" charset="0"/>
              </a:rPr>
              <a:t>,</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educație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digitală</a:t>
            </a:r>
            <a:r>
              <a:rPr lang="en-US" sz="1800" dirty="0">
                <a:latin typeface="Calibri" panose="020F0502020204030204" pitchFamily="34" charset="0"/>
                <a:ea typeface="Calibri" panose="020F0502020204030204" pitchFamily="34" charset="0"/>
                <a:cs typeface="Calibri" panose="020F0502020204030204" pitchFamily="34" charset="0"/>
              </a:rPr>
              <a:t>.</a:t>
            </a:r>
            <a:endParaRPr lang="ro-RO" sz="18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en-US" sz="1800" dirty="0" err="1">
                <a:latin typeface="Calibri" panose="020F0502020204030204" pitchFamily="34" charset="0"/>
                <a:ea typeface="Calibri" panose="020F0502020204030204" pitchFamily="34" charset="0"/>
                <a:cs typeface="Calibri" panose="020F0502020204030204" pitchFamily="34" charset="0"/>
              </a:rPr>
              <a:t>Elevii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incluși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în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proiect</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participă</a:t>
            </a:r>
            <a:r>
              <a:rPr lang="en-US" sz="1800" dirty="0">
                <a:latin typeface="Calibri" panose="020F0502020204030204" pitchFamily="34" charset="0"/>
                <a:ea typeface="Calibri" panose="020F0502020204030204" pitchFamily="34" charset="0"/>
                <a:cs typeface="Calibri" panose="020F0502020204030204" pitchFamily="34" charset="0"/>
              </a:rPr>
              <a:t> la </a:t>
            </a:r>
            <a:r>
              <a:rPr lang="en-US" sz="1800" dirty="0" err="1">
                <a:latin typeface="Calibri" panose="020F0502020204030204" pitchFamily="34" charset="0"/>
                <a:ea typeface="Calibri" panose="020F0502020204030204" pitchFamily="34" charset="0"/>
                <a:cs typeface="Calibri" panose="020F0502020204030204" pitchFamily="34" charset="0"/>
              </a:rPr>
              <a:t>testare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inițială</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și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testare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finală</a:t>
            </a:r>
            <a:endParaRPr lang="en-US"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2890874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215661" y="876300"/>
            <a:ext cx="9882553" cy="5810250"/>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ACTIVITĂȚI ÎN CARE ESTE IMPLICAT IȘJ DOLJ –P8</a:t>
            </a:r>
          </a:p>
          <a:p>
            <a:pPr marL="0" indent="0" algn="ctr">
              <a:buNone/>
            </a:pP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 A5.1 Proiectarea mecanismului de intervenție care vizează alfabetizare funcțională</a:t>
            </a: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Descriere- Intervenția experimentală</a:t>
            </a:r>
          </a:p>
          <a:p>
            <a:pPr marL="0" indent="0">
              <a:buNone/>
            </a:pPr>
            <a:r>
              <a:rPr lang="ro-RO" sz="2000" dirty="0">
                <a:latin typeface="Calibri" panose="020F0502020204030204" pitchFamily="34" charset="0"/>
                <a:ea typeface="Calibri" panose="020F0502020204030204" pitchFamily="34" charset="0"/>
                <a:cs typeface="Calibri" panose="020F0502020204030204" pitchFamily="34" charset="0"/>
              </a:rPr>
              <a:t>Lotul experimental este format din 47 de școli pilot (câte 1 școală/județ sau sector, cu minimum o clasă paralelă pe an de studiu – clasele II, IV, VI, VIII).</a:t>
            </a:r>
          </a:p>
          <a:p>
            <a:pPr marL="0" indent="0">
              <a:buNone/>
            </a:pPr>
            <a:r>
              <a:rPr lang="ro-RO" sz="2000" dirty="0">
                <a:latin typeface="Calibri" panose="020F0502020204030204" pitchFamily="34" charset="0"/>
                <a:ea typeface="Calibri" panose="020F0502020204030204" pitchFamily="34" charset="0"/>
                <a:cs typeface="Calibri" panose="020F0502020204030204" pitchFamily="34" charset="0"/>
              </a:rPr>
              <a:t>2.350 de elevi beneficiază de activități curente de predare–învățare–evaluare axate pe alfabetizarea funcțională.</a:t>
            </a:r>
          </a:p>
          <a:p>
            <a:pPr marL="0" indent="0">
              <a:buNone/>
            </a:pPr>
            <a:r>
              <a:rPr lang="ro-RO" sz="2000" dirty="0">
                <a:latin typeface="Calibri" panose="020F0502020204030204" pitchFamily="34" charset="0"/>
                <a:ea typeface="Calibri" panose="020F0502020204030204" pitchFamily="34" charset="0"/>
                <a:cs typeface="Calibri" panose="020F0502020204030204" pitchFamily="34" charset="0"/>
              </a:rPr>
              <a:t>Dintre aceștia, 1.000 de elevi participă suplimentar la activități </a:t>
            </a:r>
            <a:r>
              <a:rPr lang="ro-RO" sz="2000" dirty="0" err="1">
                <a:latin typeface="Calibri" panose="020F0502020204030204" pitchFamily="34" charset="0"/>
                <a:ea typeface="Calibri" panose="020F0502020204030204" pitchFamily="34" charset="0"/>
                <a:cs typeface="Calibri" panose="020F0502020204030204" pitchFamily="34" charset="0"/>
              </a:rPr>
              <a:t>remediale</a:t>
            </a:r>
            <a:r>
              <a:rPr lang="ro-RO" sz="2000" dirty="0">
                <a:latin typeface="Calibri" panose="020F0502020204030204" pitchFamily="34" charset="0"/>
                <a:ea typeface="Calibri" panose="020F0502020204030204" pitchFamily="34" charset="0"/>
                <a:cs typeface="Calibri" panose="020F0502020204030204" pitchFamily="34" charset="0"/>
              </a:rPr>
              <a:t>, furnizate de 300 de cadre didactice beneficiare de mentorat.</a:t>
            </a: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2415844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309445" y="876300"/>
            <a:ext cx="9671539" cy="5810250"/>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ACTIVITĂȚI ÎN CARE ESTE IMPLICAT IȘJ DOLJ –P8</a:t>
            </a:r>
          </a:p>
          <a:p>
            <a:pPr marL="0" indent="0" algn="ctr">
              <a:buNone/>
            </a:pPr>
            <a:endParaRPr lang="ro-RO" sz="2000" b="1" dirty="0">
              <a:latin typeface="Calibri" panose="020F0502020204030204" pitchFamily="34" charset="0"/>
              <a:ea typeface="Calibri" panose="020F0502020204030204" pitchFamily="34" charset="0"/>
              <a:cs typeface="Calibri" panose="020F0502020204030204" pitchFamily="34" charset="0"/>
            </a:endParaRPr>
          </a:p>
          <a:p>
            <a:r>
              <a:rPr lang="ro-RO" sz="2000" b="1" dirty="0">
                <a:latin typeface="Calibri" panose="020F0502020204030204" pitchFamily="34" charset="0"/>
                <a:ea typeface="Calibri" panose="020F0502020204030204" pitchFamily="34" charset="0"/>
                <a:cs typeface="Calibri" panose="020F0502020204030204" pitchFamily="34" charset="0"/>
              </a:rPr>
              <a:t>A5.2. Pilotarea și revizuirea mecanismului de intervenție</a:t>
            </a:r>
          </a:p>
          <a:p>
            <a:pPr marL="0" indent="0">
              <a:buNone/>
            </a:pPr>
            <a:r>
              <a:rPr lang="ro-RO" sz="1800" dirty="0">
                <a:latin typeface="Calibri" panose="020F0502020204030204" pitchFamily="34" charset="0"/>
                <a:ea typeface="Calibri" panose="020F0502020204030204" pitchFamily="34" charset="0"/>
                <a:cs typeface="Calibri" panose="020F0502020204030204" pitchFamily="34" charset="0"/>
              </a:rPr>
              <a:t>Dată început: 01-12-2027</a:t>
            </a:r>
          </a:p>
          <a:p>
            <a:pPr marL="0" indent="0">
              <a:buNone/>
            </a:pPr>
            <a:r>
              <a:rPr lang="ro-RO" sz="1800" dirty="0">
                <a:latin typeface="Calibri" panose="020F0502020204030204" pitchFamily="34" charset="0"/>
                <a:ea typeface="Calibri" panose="020F0502020204030204" pitchFamily="34" charset="0"/>
                <a:cs typeface="Calibri" panose="020F0502020204030204" pitchFamily="34" charset="0"/>
              </a:rPr>
              <a:t>Dată finalizare: 30-09-2029</a:t>
            </a: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Rezultate așteptate:</a:t>
            </a:r>
          </a:p>
          <a:p>
            <a:pPr algn="just">
              <a:buFontTx/>
              <a:buChar char="-"/>
            </a:pPr>
            <a:r>
              <a:rPr lang="ro-RO" sz="1800" dirty="0">
                <a:latin typeface="Calibri" panose="020F0502020204030204" pitchFamily="34" charset="0"/>
                <a:ea typeface="Calibri" panose="020F0502020204030204" pitchFamily="34" charset="0"/>
                <a:cs typeface="Calibri" panose="020F0502020204030204" pitchFamily="34" charset="0"/>
              </a:rPr>
              <a:t>15.000 de elevi din 176 de școli beneficiază de activități de predare-învățare-evaluare care vizează alfabetizarea funcțională pentru domeniile: lectură, matematică, științe, educație civică, educație digitală</a:t>
            </a:r>
          </a:p>
          <a:p>
            <a:pPr algn="just">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47 </a:t>
            </a:r>
            <a:r>
              <a:rPr lang="en-US" sz="1800" dirty="0" err="1">
                <a:latin typeface="Calibri" panose="020F0502020204030204" pitchFamily="34" charset="0"/>
                <a:ea typeface="Calibri" panose="020F0502020204030204" pitchFamily="34" charset="0"/>
                <a:cs typeface="Calibri" panose="020F0502020204030204" pitchFamily="34" charset="0"/>
              </a:rPr>
              <a:t>școli</a:t>
            </a:r>
            <a:r>
              <a:rPr lang="en-US" sz="1800" dirty="0">
                <a:latin typeface="Calibri" panose="020F0502020204030204" pitchFamily="34" charset="0"/>
                <a:ea typeface="Calibri" panose="020F0502020204030204" pitchFamily="34" charset="0"/>
                <a:cs typeface="Calibri" panose="020F0502020204030204" pitchFamily="34" charset="0"/>
              </a:rPr>
              <a:t> pilot</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(1 </a:t>
            </a:r>
            <a:r>
              <a:rPr lang="en-US" sz="1800" dirty="0" err="1">
                <a:latin typeface="Calibri" panose="020F0502020204030204" pitchFamily="34" charset="0"/>
                <a:ea typeface="Calibri" panose="020F0502020204030204" pitchFamily="34" charset="0"/>
                <a:cs typeface="Calibri" panose="020F0502020204030204" pitchFamily="34" charset="0"/>
              </a:rPr>
              <a:t>școală</a:t>
            </a:r>
            <a:r>
              <a:rPr lang="en-US" sz="1800" dirty="0">
                <a:latin typeface="Calibri" panose="020F0502020204030204" pitchFamily="34" charset="0"/>
                <a:ea typeface="Calibri" panose="020F0502020204030204" pitchFamily="34" charset="0"/>
                <a:cs typeface="Calibri" panose="020F0502020204030204" pitchFamily="34" charset="0"/>
              </a:rPr>
              <a:t>/</a:t>
            </a:r>
            <a:r>
              <a:rPr lang="en-US" sz="1800" dirty="0" err="1">
                <a:latin typeface="Calibri" panose="020F0502020204030204" pitchFamily="34" charset="0"/>
                <a:ea typeface="Calibri" panose="020F0502020204030204" pitchFamily="34" charset="0"/>
                <a:cs typeface="Calibri" panose="020F0502020204030204" pitchFamily="34" charset="0"/>
              </a:rPr>
              <a:t>județ</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respectiv</a:t>
            </a:r>
            <a:r>
              <a:rPr lang="en-US" sz="1800" dirty="0">
                <a:latin typeface="Calibri" panose="020F0502020204030204" pitchFamily="34" charset="0"/>
                <a:ea typeface="Calibri" panose="020F0502020204030204" pitchFamily="34" charset="0"/>
                <a:cs typeface="Calibri" panose="020F0502020204030204" pitchFamily="34" charset="0"/>
              </a:rPr>
              <a:t> 1 </a:t>
            </a:r>
            <a:r>
              <a:rPr lang="en-US" sz="1800" dirty="0" err="1">
                <a:latin typeface="Calibri" panose="020F0502020204030204" pitchFamily="34" charset="0"/>
                <a:ea typeface="Calibri" panose="020F0502020204030204" pitchFamily="34" charset="0"/>
                <a:cs typeface="Calibri" panose="020F0502020204030204" pitchFamily="34" charset="0"/>
              </a:rPr>
              <a:t>scoala</a:t>
            </a:r>
            <a:r>
              <a:rPr lang="en-US" sz="1800" dirty="0">
                <a:latin typeface="Calibri" panose="020F0502020204030204" pitchFamily="34" charset="0"/>
                <a:ea typeface="Calibri" panose="020F0502020204030204" pitchFamily="34" charset="0"/>
                <a:cs typeface="Calibri" panose="020F0502020204030204" pitchFamily="34" charset="0"/>
              </a:rPr>
              <a:t>/</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sector) </a:t>
            </a:r>
            <a:r>
              <a:rPr lang="en-US" sz="1800" dirty="0" err="1">
                <a:latin typeface="Calibri" panose="020F0502020204030204" pitchFamily="34" charset="0"/>
                <a:ea typeface="Calibri" panose="020F0502020204030204" pitchFamily="34" charset="0"/>
                <a:cs typeface="Calibri" panose="020F0502020204030204" pitchFamily="34" charset="0"/>
              </a:rPr>
              <a:t>participă</a:t>
            </a:r>
            <a:r>
              <a:rPr lang="en-US" sz="1800" dirty="0">
                <a:latin typeface="Calibri" panose="020F0502020204030204" pitchFamily="34" charset="0"/>
                <a:ea typeface="Calibri" panose="020F0502020204030204" pitchFamily="34" charset="0"/>
                <a:cs typeface="Calibri" panose="020F0502020204030204" pitchFamily="34" charset="0"/>
              </a:rPr>
              <a:t> la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intervenția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experimentală</a:t>
            </a:r>
            <a:endParaRPr lang="ro-RO" sz="1800" dirty="0">
              <a:latin typeface="Calibri" panose="020F0502020204030204" pitchFamily="34" charset="0"/>
              <a:ea typeface="Calibri" panose="020F0502020204030204" pitchFamily="34" charset="0"/>
              <a:cs typeface="Calibri" panose="020F0502020204030204" pitchFamily="34" charset="0"/>
            </a:endParaRPr>
          </a:p>
          <a:p>
            <a:pPr algn="just">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2.350 </a:t>
            </a:r>
            <a:r>
              <a:rPr lang="en-US" sz="1800" dirty="0" err="1">
                <a:latin typeface="Calibri" panose="020F0502020204030204" pitchFamily="34" charset="0"/>
                <a:ea typeface="Calibri" panose="020F0502020204030204" pitchFamily="34" charset="0"/>
                <a:cs typeface="Calibri" panose="020F0502020204030204" pitchFamily="34" charset="0"/>
              </a:rPr>
              <a:t>elevi</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din 47 </a:t>
            </a:r>
            <a:r>
              <a:rPr lang="en-US" sz="1800" dirty="0" err="1">
                <a:latin typeface="Calibri" panose="020F0502020204030204" pitchFamily="34" charset="0"/>
                <a:ea typeface="Calibri" panose="020F0502020204030204" pitchFamily="34" charset="0"/>
                <a:cs typeface="Calibri" panose="020F0502020204030204" pitchFamily="34" charset="0"/>
              </a:rPr>
              <a:t>școli</a:t>
            </a:r>
            <a:r>
              <a:rPr lang="en-US" sz="1800" dirty="0">
                <a:latin typeface="Calibri" panose="020F0502020204030204" pitchFamily="34" charset="0"/>
                <a:ea typeface="Calibri" panose="020F0502020204030204" pitchFamily="34" charset="0"/>
                <a:cs typeface="Calibri" panose="020F0502020204030204" pitchFamily="34" charset="0"/>
              </a:rPr>
              <a:t> (1 </a:t>
            </a:r>
            <a:r>
              <a:rPr lang="en-US" sz="1800" dirty="0" err="1">
                <a:latin typeface="Calibri" panose="020F0502020204030204" pitchFamily="34" charset="0"/>
                <a:ea typeface="Calibri" panose="020F0502020204030204" pitchFamily="34" charset="0"/>
                <a:cs typeface="Calibri" panose="020F0502020204030204" pitchFamily="34" charset="0"/>
              </a:rPr>
              <a:t>școală</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a:t>
            </a:r>
            <a:r>
              <a:rPr lang="en-US" sz="1800" dirty="0" err="1">
                <a:latin typeface="Calibri" panose="020F0502020204030204" pitchFamily="34" charset="0"/>
                <a:ea typeface="Calibri" panose="020F0502020204030204" pitchFamily="34" charset="0"/>
                <a:cs typeface="Calibri" panose="020F0502020204030204" pitchFamily="34" charset="0"/>
              </a:rPr>
              <a:t>județ</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respectiv</a:t>
            </a:r>
            <a:r>
              <a:rPr lang="en-US" sz="1800" dirty="0">
                <a:latin typeface="Calibri" panose="020F0502020204030204" pitchFamily="34" charset="0"/>
                <a:ea typeface="Calibri" panose="020F0502020204030204" pitchFamily="34" charset="0"/>
                <a:cs typeface="Calibri" panose="020F0502020204030204" pitchFamily="34" charset="0"/>
              </a:rPr>
              <a:t> 1</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scoala</a:t>
            </a:r>
            <a:r>
              <a:rPr lang="en-US" sz="1800" dirty="0">
                <a:latin typeface="Calibri" panose="020F0502020204030204" pitchFamily="34" charset="0"/>
                <a:ea typeface="Calibri" panose="020F0502020204030204" pitchFamily="34" charset="0"/>
                <a:cs typeface="Calibri" panose="020F0502020204030204" pitchFamily="34" charset="0"/>
              </a:rPr>
              <a:t>/sector)</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beneficiază</a:t>
            </a:r>
            <a:r>
              <a:rPr lang="en-US" sz="1800" dirty="0">
                <a:latin typeface="Calibri" panose="020F0502020204030204" pitchFamily="34" charset="0"/>
                <a:ea typeface="Calibri" panose="020F0502020204030204" pitchFamily="34" charset="0"/>
                <a:cs typeface="Calibri" panose="020F0502020204030204" pitchFamily="34" charset="0"/>
              </a:rPr>
              <a:t> de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activități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curente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centrate</a:t>
            </a:r>
            <a:r>
              <a:rPr lang="en-US" sz="1800" dirty="0">
                <a:latin typeface="Calibri" panose="020F0502020204030204" pitchFamily="34" charset="0"/>
                <a:ea typeface="Calibri" panose="020F0502020204030204" pitchFamily="34" charset="0"/>
                <a:cs typeface="Calibri" panose="020F0502020204030204" pitchFamily="34" charset="0"/>
              </a:rPr>
              <a:t> pe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Alfabetizarea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funcțională</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în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cele</a:t>
            </a:r>
            <a:r>
              <a:rPr lang="en-US" sz="1800" dirty="0">
                <a:latin typeface="Calibri" panose="020F0502020204030204" pitchFamily="34" charset="0"/>
                <a:ea typeface="Calibri" panose="020F0502020204030204" pitchFamily="34" charset="0"/>
                <a:cs typeface="Calibri" panose="020F0502020204030204" pitchFamily="34" charset="0"/>
              </a:rPr>
              <a:t> 3</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domenii</a:t>
            </a:r>
            <a:r>
              <a:rPr lang="en-US" sz="1800" dirty="0">
                <a:latin typeface="Calibri" panose="020F0502020204030204" pitchFamily="34" charset="0"/>
                <a:ea typeface="Calibri" panose="020F0502020204030204" pitchFamily="34" charset="0"/>
                <a:cs typeface="Calibri" panose="020F0502020204030204" pitchFamily="34" charset="0"/>
              </a:rPr>
              <a:t> ( </a:t>
            </a:r>
            <a:r>
              <a:rPr lang="en-US" sz="1800" dirty="0" err="1">
                <a:latin typeface="Calibri" panose="020F0502020204030204" pitchFamily="34" charset="0"/>
                <a:ea typeface="Calibri" panose="020F0502020204030204" pitchFamily="34" charset="0"/>
                <a:cs typeface="Calibri" panose="020F0502020204030204" pitchFamily="34" charset="0"/>
              </a:rPr>
              <a:t>literație</a:t>
            </a:r>
            <a:r>
              <a:rPr lang="en-US" sz="1800" dirty="0">
                <a:latin typeface="Calibri" panose="020F0502020204030204" pitchFamily="34" charset="0"/>
                <a:ea typeface="Calibri" panose="020F0502020204030204" pitchFamily="34" charset="0"/>
                <a:cs typeface="Calibri" panose="020F0502020204030204" pitchFamily="34" charset="0"/>
              </a:rPr>
              <a:t>,</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matematică</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științe</a:t>
            </a:r>
            <a:r>
              <a:rPr lang="en-US" sz="1800" dirty="0">
                <a:latin typeface="Calibri" panose="020F0502020204030204" pitchFamily="34" charset="0"/>
                <a:ea typeface="Calibri" panose="020F0502020204030204" pitchFamily="34" charset="0"/>
                <a:cs typeface="Calibri" panose="020F0502020204030204" pitchFamily="34" charset="0"/>
              </a:rPr>
              <a:t>)</a:t>
            </a:r>
            <a:r>
              <a:rPr lang="ro-RO" sz="1800" dirty="0">
                <a:latin typeface="Calibri" panose="020F0502020204030204" pitchFamily="34" charset="0"/>
                <a:ea typeface="Calibri" panose="020F0502020204030204" pitchFamily="34" charset="0"/>
                <a:cs typeface="Calibri" panose="020F0502020204030204" pitchFamily="34" charset="0"/>
              </a:rPr>
              <a:t>;</a:t>
            </a:r>
          </a:p>
          <a:p>
            <a:pPr algn="just">
              <a:buFontTx/>
              <a:buChar char="-"/>
            </a:pPr>
            <a:r>
              <a:rPr lang="ro-RO" sz="1800" dirty="0">
                <a:latin typeface="Calibri" panose="020F0502020204030204" pitchFamily="34" charset="0"/>
                <a:ea typeface="Calibri" panose="020F0502020204030204" pitchFamily="34" charset="0"/>
                <a:cs typeface="Calibri" panose="020F0502020204030204" pitchFamily="34" charset="0"/>
              </a:rPr>
              <a:t>47 experți pilotare din ISJ-uri beneficiază de instruire specializată în relație cu alfabetizarea funcțională</a:t>
            </a:r>
          </a:p>
          <a:p>
            <a:pPr algn="just">
              <a:buFontTx/>
              <a:buChar char="-"/>
            </a:pPr>
            <a:endParaRPr lang="en-US"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220043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672862" y="876300"/>
            <a:ext cx="9284676" cy="5810250"/>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ACTIVITĂȚI ÎN CARE ESTE IMPLICAT IȘJ DOLJ –P8</a:t>
            </a:r>
          </a:p>
          <a:p>
            <a:pPr marL="0" indent="0" algn="ctr">
              <a:buNone/>
            </a:pP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A5.2. Pilotarea și revizuirea mecanismului de intervenție</a:t>
            </a: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Rezultate așteptate:</a:t>
            </a:r>
          </a:p>
          <a:p>
            <a:pPr algn="just">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47 de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coordonatori</a:t>
            </a:r>
            <a:r>
              <a:rPr lang="en-US" sz="1800" dirty="0">
                <a:latin typeface="Calibri" panose="020F0502020204030204" pitchFamily="34" charset="0"/>
                <a:ea typeface="Calibri" panose="020F0502020204030204" pitchFamily="34" charset="0"/>
                <a:cs typeface="Calibri" panose="020F0502020204030204" pitchFamily="34" charset="0"/>
              </a:rPr>
              <a:t> de </a:t>
            </a:r>
            <a:r>
              <a:rPr lang="en-US" sz="1800" dirty="0" err="1">
                <a:latin typeface="Calibri" panose="020F0502020204030204" pitchFamily="34" charset="0"/>
                <a:ea typeface="Calibri" panose="020F0502020204030204" pitchFamily="34" charset="0"/>
                <a:cs typeface="Calibri" panose="020F0502020204030204" pitchFamily="34" charset="0"/>
              </a:rPr>
              <a:t>școală</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a:t>
            </a:r>
            <a:r>
              <a:rPr lang="en-US" sz="1800" dirty="0" err="1">
                <a:latin typeface="Calibri" panose="020F0502020204030204" pitchFamily="34" charset="0"/>
                <a:ea typeface="Calibri" panose="020F0502020204030204" pitchFamily="34" charset="0"/>
                <a:cs typeface="Calibri" panose="020F0502020204030204" pitchFamily="34" charset="0"/>
              </a:rPr>
              <a:t>directori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beneficiază</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de </a:t>
            </a:r>
            <a:r>
              <a:rPr lang="en-US" sz="1800" dirty="0" err="1">
                <a:latin typeface="Calibri" panose="020F0502020204030204" pitchFamily="34" charset="0"/>
                <a:ea typeface="Calibri" panose="020F0502020204030204" pitchFamily="34" charset="0"/>
                <a:cs typeface="Calibri" panose="020F0502020204030204" pitchFamily="34" charset="0"/>
              </a:rPr>
              <a:t>instruire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specializată</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în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relație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cu </a:t>
            </a:r>
            <a:r>
              <a:rPr lang="en-US" sz="1800" dirty="0" err="1">
                <a:latin typeface="Calibri" panose="020F0502020204030204" pitchFamily="34" charset="0"/>
                <a:ea typeface="Calibri" panose="020F0502020204030204" pitchFamily="34" charset="0"/>
                <a:cs typeface="Calibri" panose="020F0502020204030204" pitchFamily="34" charset="0"/>
              </a:rPr>
              <a:t>alfabetizarea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funcțională</a:t>
            </a:r>
            <a:endParaRPr lang="ro-RO" sz="1800" dirty="0">
              <a:latin typeface="Calibri" panose="020F0502020204030204" pitchFamily="34" charset="0"/>
              <a:ea typeface="Calibri" panose="020F0502020204030204" pitchFamily="34" charset="0"/>
              <a:cs typeface="Calibri" panose="020F0502020204030204" pitchFamily="34" charset="0"/>
            </a:endParaRPr>
          </a:p>
          <a:p>
            <a:pPr algn="just">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176 de </a:t>
            </a:r>
            <a:r>
              <a:rPr lang="en-US" sz="1800" dirty="0" err="1">
                <a:latin typeface="Calibri" panose="020F0502020204030204" pitchFamily="34" charset="0"/>
                <a:ea typeface="Calibri" panose="020F0502020204030204" pitchFamily="34" charset="0"/>
                <a:cs typeface="Calibri" panose="020F0502020204030204" pitchFamily="34" charset="0"/>
              </a:rPr>
              <a:t>seturi</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de </a:t>
            </a:r>
            <a:r>
              <a:rPr lang="en-US" sz="1800" dirty="0" err="1">
                <a:latin typeface="Calibri" panose="020F0502020204030204" pitchFamily="34" charset="0"/>
                <a:ea typeface="Calibri" panose="020F0502020204030204" pitchFamily="34" charset="0"/>
                <a:cs typeface="Calibri" panose="020F0502020204030204" pitchFamily="34" charset="0"/>
              </a:rPr>
              <a:t>materiale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educationale</a:t>
            </a:r>
            <a:r>
              <a:rPr lang="en-US" sz="1800" dirty="0">
                <a:latin typeface="Calibri" panose="020F0502020204030204" pitchFamily="34" charset="0"/>
                <a:ea typeface="Calibri" panose="020F0502020204030204" pitchFamily="34" charset="0"/>
                <a:cs typeface="Calibri" panose="020F0502020204030204" pitchFamily="34" charset="0"/>
              </a:rPr>
              <a:t> , </a:t>
            </a:r>
            <a:r>
              <a:rPr lang="en-US" sz="1800" dirty="0" err="1">
                <a:latin typeface="Calibri" panose="020F0502020204030204" pitchFamily="34" charset="0"/>
                <a:ea typeface="Calibri" panose="020F0502020204030204" pitchFamily="34" charset="0"/>
                <a:cs typeface="Calibri" panose="020F0502020204030204" pitchFamily="34" charset="0"/>
              </a:rPr>
              <a:t>câte</a:t>
            </a:r>
            <a:r>
              <a:rPr lang="en-US" sz="1800" dirty="0">
                <a:latin typeface="Calibri" panose="020F0502020204030204" pitchFamily="34" charset="0"/>
                <a:ea typeface="Calibri" panose="020F0502020204030204" pitchFamily="34" charset="0"/>
                <a:cs typeface="Calibri" panose="020F0502020204030204" pitchFamily="34" charset="0"/>
              </a:rPr>
              <a:t> un</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set , </a:t>
            </a:r>
            <a:r>
              <a:rPr lang="en-US" sz="1800" dirty="0" err="1">
                <a:latin typeface="Calibri" panose="020F0502020204030204" pitchFamily="34" charset="0"/>
                <a:ea typeface="Calibri" panose="020F0502020204030204" pitchFamily="34" charset="0"/>
                <a:cs typeface="Calibri" panose="020F0502020204030204" pitchFamily="34" charset="0"/>
              </a:rPr>
              <a:t>pentru</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fiecare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dintre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scolile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implicate in </a:t>
            </a:r>
            <a:r>
              <a:rPr lang="en-US" sz="1800" dirty="0" err="1">
                <a:latin typeface="Calibri" panose="020F0502020204030204" pitchFamily="34" charset="0"/>
                <a:ea typeface="Calibri" panose="020F0502020204030204" pitchFamily="34" charset="0"/>
                <a:cs typeface="Calibri" panose="020F0502020204030204" pitchFamily="34" charset="0"/>
              </a:rPr>
              <a:t>realizarea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grupului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tinta</a:t>
            </a:r>
            <a:r>
              <a:rPr lang="en-US" sz="1800" dirty="0">
                <a:latin typeface="Calibri" panose="020F0502020204030204" pitchFamily="34" charset="0"/>
                <a:ea typeface="Calibri" panose="020F0502020204030204" pitchFamily="34" charset="0"/>
                <a:cs typeface="Calibri" panose="020F0502020204030204" pitchFamily="34" charset="0"/>
              </a:rPr>
              <a:t>, in</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cuantum</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valoric</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corespunzator</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contributiei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numerice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la </a:t>
            </a:r>
            <a:r>
              <a:rPr lang="en-US" sz="1800" dirty="0" err="1">
                <a:latin typeface="Calibri" panose="020F0502020204030204" pitchFamily="34" charset="0"/>
                <a:ea typeface="Calibri" panose="020F0502020204030204" pitchFamily="34" charset="0"/>
                <a:cs typeface="Calibri" panose="020F0502020204030204" pitchFamily="34" charset="0"/>
              </a:rPr>
              <a:t>realizatrea</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grupului</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tinta</a:t>
            </a:r>
            <a:r>
              <a:rPr lang="en-US" sz="1800" dirty="0">
                <a:latin typeface="Calibri" panose="020F0502020204030204" pitchFamily="34" charset="0"/>
                <a:ea typeface="Calibri" panose="020F0502020204030204" pitchFamily="34" charset="0"/>
                <a:cs typeface="Calibri" panose="020F0502020204030204" pitchFamily="34" charset="0"/>
              </a:rPr>
              <a:t> ( 15.000 </a:t>
            </a:r>
            <a:r>
              <a:rPr lang="en-US" sz="1800" dirty="0" err="1">
                <a:latin typeface="Calibri" panose="020F0502020204030204" pitchFamily="34" charset="0"/>
                <a:ea typeface="Calibri" panose="020F0502020204030204" pitchFamily="34" charset="0"/>
                <a:cs typeface="Calibri" panose="020F0502020204030204" pitchFamily="34" charset="0"/>
              </a:rPr>
              <a:t>elevi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în</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total – </a:t>
            </a:r>
            <a:r>
              <a:rPr lang="en-US" sz="1800" dirty="0" err="1">
                <a:latin typeface="Calibri" panose="020F0502020204030204" pitchFamily="34" charset="0"/>
                <a:ea typeface="Calibri" panose="020F0502020204030204" pitchFamily="34" charset="0"/>
                <a:cs typeface="Calibri" panose="020F0502020204030204" pitchFamily="34" charset="0"/>
              </a:rPr>
              <a:t>alocare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financiara</a:t>
            </a:r>
            <a:r>
              <a:rPr lang="en-US" sz="1800" dirty="0">
                <a:latin typeface="Calibri" panose="020F0502020204030204" pitchFamily="34" charset="0"/>
                <a:ea typeface="Calibri" panose="020F0502020204030204" pitchFamily="34" charset="0"/>
                <a:cs typeface="Calibri" panose="020F0502020204030204" pitchFamily="34" charset="0"/>
              </a:rPr>
              <a:t> de 500 lei</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a:t>
            </a:r>
            <a:r>
              <a:rPr lang="en-US" sz="1800" dirty="0" err="1">
                <a:latin typeface="Calibri" panose="020F0502020204030204" pitchFamily="34" charset="0"/>
                <a:ea typeface="Calibri" panose="020F0502020204030204" pitchFamily="34" charset="0"/>
                <a:cs typeface="Calibri" panose="020F0502020204030204" pitchFamily="34" charset="0"/>
              </a:rPr>
              <a:t>elev</a:t>
            </a:r>
            <a:r>
              <a:rPr lang="en-US" sz="1800" dirty="0">
                <a:latin typeface="Calibri" panose="020F0502020204030204" pitchFamily="34" charset="0"/>
                <a:ea typeface="Calibri" panose="020F0502020204030204" pitchFamily="34" charset="0"/>
                <a:cs typeface="Calibri" panose="020F0502020204030204" pitchFamily="34" charset="0"/>
              </a:rPr>
              <a:t> )</a:t>
            </a:r>
            <a:endParaRPr lang="ro-RO" sz="1800" dirty="0">
              <a:latin typeface="Calibri" panose="020F0502020204030204" pitchFamily="34" charset="0"/>
              <a:ea typeface="Calibri" panose="020F0502020204030204" pitchFamily="34" charset="0"/>
              <a:cs typeface="Calibri" panose="020F0502020204030204" pitchFamily="34" charset="0"/>
            </a:endParaRPr>
          </a:p>
          <a:p>
            <a:pPr algn="just">
              <a:buFontTx/>
              <a:buChar char="-"/>
            </a:pPr>
            <a:r>
              <a:rPr lang="ro-RO" sz="1800" dirty="0">
                <a:latin typeface="Calibri" panose="020F0502020204030204" pitchFamily="34" charset="0"/>
                <a:ea typeface="Calibri" panose="020F0502020204030204" pitchFamily="34" charset="0"/>
                <a:cs typeface="Calibri" panose="020F0502020204030204" pitchFamily="34" charset="0"/>
              </a:rPr>
              <a:t>5 </a:t>
            </a:r>
            <a:r>
              <a:rPr lang="en-US" sz="1800" dirty="0" err="1">
                <a:latin typeface="Calibri" panose="020F0502020204030204" pitchFamily="34" charset="0"/>
                <a:ea typeface="Calibri" panose="020F0502020204030204" pitchFamily="34" charset="0"/>
                <a:cs typeface="Calibri" panose="020F0502020204030204" pitchFamily="34" charset="0"/>
              </a:rPr>
              <a:t>coordonatori</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monitorizare</a:t>
            </a:r>
            <a:r>
              <a:rPr lang="en-US" sz="1800" dirty="0">
                <a:latin typeface="Calibri" panose="020F0502020204030204" pitchFamily="34" charset="0"/>
                <a:ea typeface="Calibri" panose="020F0502020204030204" pitchFamily="34" charset="0"/>
                <a:cs typeface="Calibri" panose="020F0502020204030204" pitchFamily="34" charset="0"/>
              </a:rPr>
              <a:t> din ISJ</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uri</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beneficiază</a:t>
            </a:r>
            <a:r>
              <a:rPr lang="en-US" sz="1800" dirty="0">
                <a:latin typeface="Calibri" panose="020F0502020204030204" pitchFamily="34" charset="0"/>
                <a:ea typeface="Calibri" panose="020F0502020204030204" pitchFamily="34" charset="0"/>
                <a:cs typeface="Calibri" panose="020F0502020204030204" pitchFamily="34" charset="0"/>
              </a:rPr>
              <a:t> de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instruire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specializată</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în</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relație</a:t>
            </a:r>
            <a:r>
              <a:rPr lang="en-US" sz="1800" dirty="0">
                <a:latin typeface="Calibri" panose="020F0502020204030204" pitchFamily="34" charset="0"/>
                <a:ea typeface="Calibri" panose="020F0502020204030204" pitchFamily="34" charset="0"/>
                <a:cs typeface="Calibri" panose="020F0502020204030204" pitchFamily="34" charset="0"/>
              </a:rPr>
              <a:t> cu</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alfabetizarea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funcțională</a:t>
            </a:r>
            <a:endParaRPr lang="ro-RO" sz="1800" dirty="0">
              <a:latin typeface="Calibri" panose="020F0502020204030204" pitchFamily="34" charset="0"/>
              <a:ea typeface="Calibri" panose="020F0502020204030204" pitchFamily="34" charset="0"/>
              <a:cs typeface="Calibri" panose="020F0502020204030204" pitchFamily="34" charset="0"/>
            </a:endParaRPr>
          </a:p>
          <a:p>
            <a:pPr algn="just">
              <a:buFontTx/>
              <a:buChar char="-"/>
            </a:pPr>
            <a:r>
              <a:rPr lang="ro-RO" sz="1800" dirty="0">
                <a:latin typeface="Calibri" panose="020F0502020204030204" pitchFamily="34" charset="0"/>
                <a:ea typeface="Calibri" panose="020F0502020204030204" pitchFamily="34" charset="0"/>
                <a:cs typeface="Calibri" panose="020F0502020204030204" pitchFamily="34" charset="0"/>
              </a:rPr>
              <a:t>1 </a:t>
            </a:r>
            <a:r>
              <a:rPr lang="en-US" sz="1800" dirty="0" err="1">
                <a:latin typeface="Calibri" panose="020F0502020204030204" pitchFamily="34" charset="0"/>
                <a:ea typeface="Calibri" panose="020F0502020204030204" pitchFamily="34" charset="0"/>
                <a:cs typeface="Calibri" panose="020F0502020204030204" pitchFamily="34" charset="0"/>
              </a:rPr>
              <a:t>mecanism</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de </a:t>
            </a:r>
            <a:r>
              <a:rPr lang="en-US" sz="1800" dirty="0" err="1">
                <a:latin typeface="Calibri" panose="020F0502020204030204" pitchFamily="34" charset="0"/>
                <a:ea typeface="Calibri" panose="020F0502020204030204" pitchFamily="34" charset="0"/>
                <a:cs typeface="Calibri" panose="020F0502020204030204" pitchFamily="34" charset="0"/>
              </a:rPr>
              <a:t>intervenție</a:t>
            </a:r>
            <a:r>
              <a:rPr lang="en-US" sz="1800" dirty="0">
                <a:latin typeface="Calibri" panose="020F0502020204030204" pitchFamily="34" charset="0"/>
                <a:ea typeface="Calibri" panose="020F0502020204030204" pitchFamily="34" charset="0"/>
                <a:cs typeface="Calibri" panose="020F0502020204030204" pitchFamily="34" charset="0"/>
              </a:rPr>
              <a:t> care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vizează</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alfabetizarea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funcțională</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revizuit</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în</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funcție</a:t>
            </a:r>
            <a:r>
              <a:rPr lang="en-US" sz="1800" dirty="0">
                <a:latin typeface="Calibri" panose="020F0502020204030204" pitchFamily="34" charset="0"/>
                <a:ea typeface="Calibri" panose="020F0502020204030204" pitchFamily="34" charset="0"/>
                <a:cs typeface="Calibri" panose="020F0502020204030204" pitchFamily="34" charset="0"/>
              </a:rPr>
              <a:t> de </a:t>
            </a:r>
            <a:r>
              <a:rPr lang="en-US" sz="1800" dirty="0" err="1">
                <a:latin typeface="Calibri" panose="020F0502020204030204" pitchFamily="34" charset="0"/>
                <a:ea typeface="Calibri" panose="020F0502020204030204" pitchFamily="34" charset="0"/>
                <a:cs typeface="Calibri" panose="020F0502020204030204" pitchFamily="34" charset="0"/>
              </a:rPr>
              <a:t>rezultatele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obținute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în</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implementare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și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având</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ca </a:t>
            </a:r>
            <a:r>
              <a:rPr lang="en-US" sz="1800" dirty="0" err="1">
                <a:latin typeface="Calibri" panose="020F0502020204030204" pitchFamily="34" charset="0"/>
                <a:ea typeface="Calibri" panose="020F0502020204030204" pitchFamily="34" charset="0"/>
                <a:cs typeface="Calibri" panose="020F0502020204030204" pitchFamily="34" charset="0"/>
              </a:rPr>
              <a:t>perspectivă</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extinderea</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acestuia</a:t>
            </a:r>
            <a:r>
              <a:rPr lang="en-US" sz="1800" dirty="0">
                <a:latin typeface="Calibri" panose="020F0502020204030204" pitchFamily="34" charset="0"/>
                <a:ea typeface="Calibri" panose="020F0502020204030204" pitchFamily="34" charset="0"/>
                <a:cs typeface="Calibri" panose="020F0502020204030204" pitchFamily="34" charset="0"/>
              </a:rPr>
              <a:t> la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nivel</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național</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3758120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1969476" y="876300"/>
            <a:ext cx="9952893" cy="5430715"/>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ACTIVITĂȚI ÎN CARE ESTE IMPLICAT IȘJ DOLJ –P8</a:t>
            </a:r>
          </a:p>
          <a:p>
            <a:pPr marL="0" indent="0" algn="ctr">
              <a:buNone/>
            </a:pP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A5.2. Pilotarea și revizuirea mecanismului de intervenție</a:t>
            </a: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Descriere: </a:t>
            </a:r>
            <a:r>
              <a:rPr lang="ro-RO" sz="2000" dirty="0">
                <a:latin typeface="Calibri" panose="020F0502020204030204" pitchFamily="34" charset="0"/>
                <a:ea typeface="Calibri" panose="020F0502020204030204" pitchFamily="34" charset="0"/>
                <a:cs typeface="Calibri" panose="020F0502020204030204" pitchFamily="34" charset="0"/>
              </a:rPr>
              <a:t>Pe baza rezultatelor PISA 2022 (≈40% analfabetism funcțional), este constituit un grup-țintă de aproximativ 15.000 elevi, din învățământul primar și gimnazial.</a:t>
            </a:r>
          </a:p>
          <a:p>
            <a:pPr marL="0" indent="0">
              <a:buNone/>
            </a:pPr>
            <a:endParaRPr lang="ro-RO" sz="20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Distribuția grupului-țintă:</a:t>
            </a:r>
          </a:p>
          <a:p>
            <a:pPr>
              <a:buFont typeface="Wingdings" panose="05000000000000000000" pitchFamily="2" charset="2"/>
              <a:buChar char="ü"/>
            </a:pPr>
            <a:r>
              <a:rPr lang="ro-RO" sz="2000" dirty="0">
                <a:latin typeface="Calibri" panose="020F0502020204030204" pitchFamily="34" charset="0"/>
                <a:ea typeface="Calibri" panose="020F0502020204030204" pitchFamily="34" charset="0"/>
                <a:cs typeface="Calibri" panose="020F0502020204030204" pitchFamily="34" charset="0"/>
              </a:rPr>
              <a:t>2.350 elevi din 47 de școli pilot participă la cercetarea experimentală;</a:t>
            </a:r>
          </a:p>
          <a:p>
            <a:pPr>
              <a:buFont typeface="Wingdings" panose="05000000000000000000" pitchFamily="2" charset="2"/>
              <a:buChar char="ü"/>
            </a:pPr>
            <a:r>
              <a:rPr lang="ro-RO" sz="2000" dirty="0">
                <a:latin typeface="Calibri" panose="020F0502020204030204" pitchFamily="34" charset="0"/>
                <a:ea typeface="Calibri" panose="020F0502020204030204" pitchFamily="34" charset="0"/>
                <a:cs typeface="Calibri" panose="020F0502020204030204" pitchFamily="34" charset="0"/>
              </a:rPr>
              <a:t>12.650 elevi, din 129 de școli, identificați prin testare inițială, participă la activități de predare–învățare–evaluare centrate pe alfabetizarea funcțională și la testarea finală.</a:t>
            </a: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3798379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192214" y="676275"/>
            <a:ext cx="9788771" cy="5810250"/>
          </a:xfrm>
        </p:spPr>
        <p:txBody>
          <a:bodyPr>
            <a:normAutofit lnSpcReduction="10000"/>
          </a:bodyPr>
          <a:lstStyle/>
          <a:p>
            <a:pPr marL="0" indent="0" algn="ctr">
              <a:buNone/>
            </a:pP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ACTIVITĂȚI ÎN CARE ESTE IMPLICAT IȘJ DOLJ –P8</a:t>
            </a:r>
          </a:p>
          <a:p>
            <a:pPr marL="0" indent="0" algn="ctr">
              <a:buNone/>
            </a:pP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A5.2. Pilotarea și revizuirea mecanismului de intervenție</a:t>
            </a: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Descriere:</a:t>
            </a:r>
          </a:p>
          <a:p>
            <a:pPr marL="457200" indent="-457200">
              <a:buAutoNum type="alphaLcParenR"/>
            </a:pPr>
            <a:r>
              <a:rPr lang="ro-RO" sz="1900" dirty="0">
                <a:latin typeface="Calibri" panose="020F0502020204030204" pitchFamily="34" charset="0"/>
                <a:ea typeface="Calibri" panose="020F0502020204030204" pitchFamily="34" charset="0"/>
                <a:cs typeface="Calibri" panose="020F0502020204030204" pitchFamily="34" charset="0"/>
              </a:rPr>
              <a:t>Cercetare pilot:</a:t>
            </a:r>
          </a:p>
          <a:p>
            <a:pPr marL="457200" indent="-457200">
              <a:buAutoNum type="arabicPeriod"/>
            </a:pPr>
            <a:r>
              <a:rPr lang="ro-RO" sz="1900" dirty="0">
                <a:latin typeface="Calibri" panose="020F0502020204030204" pitchFamily="34" charset="0"/>
                <a:ea typeface="Calibri" panose="020F0502020204030204" pitchFamily="34" charset="0"/>
                <a:cs typeface="Calibri" panose="020F0502020204030204" pitchFamily="34" charset="0"/>
              </a:rPr>
              <a:t>Selecția școlilor din lotul experimental</a:t>
            </a:r>
          </a:p>
          <a:p>
            <a:r>
              <a:rPr lang="ro-RO" sz="1800" b="1" dirty="0"/>
              <a:t>Școli din mediul rural – tip A                               </a:t>
            </a:r>
          </a:p>
          <a:p>
            <a:pPr>
              <a:buFont typeface="Arial" panose="020B0604020202020204" pitchFamily="34" charset="0"/>
              <a:buChar char="•"/>
            </a:pPr>
            <a:r>
              <a:rPr lang="ro-RO" sz="1800" b="1" dirty="0"/>
              <a:t>21 județe × 1 școală rurală</a:t>
            </a:r>
            <a:endParaRPr lang="ro-RO" sz="1800" dirty="0"/>
          </a:p>
          <a:p>
            <a:pPr>
              <a:buFont typeface="Arial" panose="020B0604020202020204" pitchFamily="34" charset="0"/>
              <a:buChar char="•"/>
            </a:pPr>
            <a:r>
              <a:rPr lang="ro-RO" sz="1800" dirty="0"/>
              <a:t>Clase incluse: </a:t>
            </a:r>
            <a:r>
              <a:rPr lang="ro-RO" sz="1800" b="1" dirty="0"/>
              <a:t>II, IV, VI, VIII</a:t>
            </a:r>
            <a:endParaRPr lang="ro-RO" sz="1800" dirty="0"/>
          </a:p>
          <a:p>
            <a:pPr>
              <a:buFont typeface="Arial" panose="020B0604020202020204" pitchFamily="34" charset="0"/>
              <a:buChar char="•"/>
            </a:pPr>
            <a:r>
              <a:rPr lang="ro-RO" sz="1800" dirty="0"/>
              <a:t>Organizare:</a:t>
            </a:r>
          </a:p>
          <a:p>
            <a:pPr lvl="1">
              <a:buFont typeface="Arial" panose="020B0604020202020204" pitchFamily="34" charset="0"/>
              <a:buChar char="•"/>
            </a:pPr>
            <a:r>
              <a:rPr lang="ro-RO" sz="1800" dirty="0"/>
              <a:t>aprox. </a:t>
            </a:r>
            <a:r>
              <a:rPr lang="ro-RO" sz="1800" b="1" dirty="0"/>
              <a:t>25 elevi/clasă</a:t>
            </a:r>
            <a:endParaRPr lang="ro-RO" sz="1800" dirty="0"/>
          </a:p>
          <a:p>
            <a:pPr lvl="1">
              <a:buFont typeface="Arial" panose="020B0604020202020204" pitchFamily="34" charset="0"/>
              <a:buChar char="•"/>
            </a:pPr>
            <a:r>
              <a:rPr lang="ro-RO" sz="1800" b="1" dirty="0"/>
              <a:t>minimum 2 clase/nivel</a:t>
            </a:r>
            <a:endParaRPr lang="ro-RO" sz="1800" dirty="0"/>
          </a:p>
          <a:p>
            <a:pPr>
              <a:buFont typeface="Arial" panose="020B0604020202020204" pitchFamily="34" charset="0"/>
              <a:buChar char="•"/>
            </a:pPr>
            <a:r>
              <a:rPr lang="ro-RO" sz="1800" b="1" dirty="0"/>
              <a:t>Total: 21 școli rurale (tip A)</a:t>
            </a:r>
            <a:endParaRPr lang="ro-RO" sz="1800" dirty="0"/>
          </a:p>
          <a:p>
            <a:pPr marL="0" indent="0">
              <a:buNone/>
            </a:pPr>
            <a:endParaRPr lang="ro-RO"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306172" y="3016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1374431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438400" y="676275"/>
            <a:ext cx="8358822" cy="5810250"/>
          </a:xfrm>
        </p:spPr>
        <p:txBody>
          <a:bodyPr>
            <a:normAutofit/>
          </a:bodyPr>
          <a:lstStyle/>
          <a:p>
            <a:pPr marL="0" indent="0" algn="ctr">
              <a:buNone/>
            </a:pP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ACTIVITĂȚI ÎN CARE ESTE IMPLICAT IȘJ DOLJ –P8</a:t>
            </a: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A5.2. Pilotarea și revizuirea mecanismului de intervenție</a:t>
            </a:r>
          </a:p>
          <a:p>
            <a:pPr marL="0" indent="0">
              <a:buNone/>
            </a:pPr>
            <a:r>
              <a:rPr lang="ro-RO" sz="1800" b="1" dirty="0">
                <a:latin typeface="Calibri" panose="020F0502020204030204" pitchFamily="34" charset="0"/>
                <a:ea typeface="Calibri" panose="020F0502020204030204" pitchFamily="34" charset="0"/>
                <a:cs typeface="Calibri" panose="020F0502020204030204" pitchFamily="34" charset="0"/>
              </a:rPr>
              <a:t>Descriere:</a:t>
            </a:r>
          </a:p>
          <a:p>
            <a:pPr marL="457200" indent="-457200">
              <a:buAutoNum type="alphaLcParenR"/>
            </a:pPr>
            <a:r>
              <a:rPr lang="ro-RO" sz="1800" b="1" dirty="0">
                <a:latin typeface="Calibri" panose="020F0502020204030204" pitchFamily="34" charset="0"/>
                <a:ea typeface="Calibri" panose="020F0502020204030204" pitchFamily="34" charset="0"/>
                <a:cs typeface="Calibri" panose="020F0502020204030204" pitchFamily="34" charset="0"/>
              </a:rPr>
              <a:t>Cercetare pilot:</a:t>
            </a:r>
          </a:p>
          <a:p>
            <a:pPr marL="457200" indent="-457200">
              <a:buAutoNum type="arabicPeriod"/>
            </a:pPr>
            <a:r>
              <a:rPr lang="ro-RO" sz="1800" dirty="0">
                <a:latin typeface="Calibri" panose="020F0502020204030204" pitchFamily="34" charset="0"/>
                <a:ea typeface="Calibri" panose="020F0502020204030204" pitchFamily="34" charset="0"/>
                <a:cs typeface="Calibri" panose="020F0502020204030204" pitchFamily="34" charset="0"/>
              </a:rPr>
              <a:t>Selecția școlilor din lotul experimental</a:t>
            </a:r>
          </a:p>
          <a:p>
            <a:r>
              <a:rPr lang="ro-RO" sz="1800" b="1" dirty="0"/>
              <a:t>Școli din mediul urban – tip B</a:t>
            </a:r>
          </a:p>
          <a:p>
            <a:pPr marL="0" indent="0">
              <a:buNone/>
            </a:pPr>
            <a:r>
              <a:rPr lang="ro-RO" sz="1800" b="1" dirty="0"/>
              <a:t>20 județe × 1 școală urbană</a:t>
            </a:r>
            <a:endParaRPr lang="ro-RO" sz="1800" dirty="0"/>
          </a:p>
          <a:p>
            <a:pPr marL="0" indent="0">
              <a:buNone/>
            </a:pPr>
            <a:r>
              <a:rPr lang="ro-RO" sz="1800" dirty="0"/>
              <a:t>Clase incluse: </a:t>
            </a:r>
            <a:r>
              <a:rPr lang="ro-RO" sz="1800" b="1" dirty="0"/>
              <a:t>II, IV, VI, VIII</a:t>
            </a:r>
            <a:endParaRPr lang="ro-RO" sz="1800" dirty="0"/>
          </a:p>
          <a:p>
            <a:pPr marL="0" indent="0">
              <a:buNone/>
            </a:pPr>
            <a:r>
              <a:rPr lang="ro-RO" sz="1800" dirty="0"/>
              <a:t>Organizare:</a:t>
            </a:r>
          </a:p>
          <a:p>
            <a:pPr lvl="1"/>
            <a:r>
              <a:rPr lang="ro-RO" sz="1800" dirty="0"/>
              <a:t>aprox. </a:t>
            </a:r>
            <a:r>
              <a:rPr lang="ro-RO" sz="1800" b="1" dirty="0"/>
              <a:t>25 elevi/clasă</a:t>
            </a:r>
            <a:endParaRPr lang="ro-RO" sz="1800" dirty="0"/>
          </a:p>
          <a:p>
            <a:pPr lvl="1"/>
            <a:r>
              <a:rPr lang="ro-RO" sz="1800" b="1" dirty="0"/>
              <a:t>minimum 2 clase/nivel</a:t>
            </a:r>
            <a:endParaRPr lang="ro-RO" sz="1800" dirty="0"/>
          </a:p>
          <a:p>
            <a:pPr marL="0" indent="0">
              <a:buNone/>
            </a:pPr>
            <a:r>
              <a:rPr lang="ro-RO" sz="1800" b="1" dirty="0"/>
              <a:t>Total: 20 școli urbane (tip B)</a:t>
            </a:r>
            <a:endParaRPr lang="ro-RO" sz="1800" dirty="0"/>
          </a:p>
          <a:p>
            <a:pPr marL="0" indent="0">
              <a:buNone/>
            </a:pPr>
            <a:endParaRPr lang="ro-RO"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2407747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414953" y="676275"/>
            <a:ext cx="9566031" cy="5810250"/>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ACTIVITĂȚI ÎN CARE ESTE IMPLICAT IȘJ DOLJ –P8</a:t>
            </a:r>
          </a:p>
          <a:p>
            <a:pPr marL="0" indent="0" algn="ctr">
              <a:buNone/>
            </a:pP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A5.2. Pilotarea și revizuirea mecanismului de intervenție</a:t>
            </a: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Descriere:</a:t>
            </a:r>
          </a:p>
          <a:p>
            <a:pPr marL="457200" indent="-457200">
              <a:buAutoNum type="alphaLcParenR"/>
            </a:pPr>
            <a:r>
              <a:rPr lang="ro-RO" sz="1800" b="1" dirty="0">
                <a:latin typeface="Calibri" panose="020F0502020204030204" pitchFamily="34" charset="0"/>
                <a:ea typeface="Calibri" panose="020F0502020204030204" pitchFamily="34" charset="0"/>
                <a:cs typeface="Calibri" panose="020F0502020204030204" pitchFamily="34" charset="0"/>
              </a:rPr>
              <a:t>Cercetare pilot:</a:t>
            </a:r>
          </a:p>
          <a:p>
            <a:pPr marL="457200" indent="-457200">
              <a:buAutoNum type="arabicPeriod"/>
            </a:pPr>
            <a:r>
              <a:rPr lang="ro-RO" sz="1800" dirty="0">
                <a:latin typeface="Calibri" panose="020F0502020204030204" pitchFamily="34" charset="0"/>
                <a:ea typeface="Calibri" panose="020F0502020204030204" pitchFamily="34" charset="0"/>
                <a:cs typeface="Calibri" panose="020F0502020204030204" pitchFamily="34" charset="0"/>
              </a:rPr>
              <a:t>Numărul de elevi incluși în cercetarea experimentală</a:t>
            </a:r>
          </a:p>
          <a:p>
            <a:r>
              <a:rPr lang="ro-RO" sz="1800" dirty="0"/>
              <a:t>Estimarea numărului de elevi se bazează pe o medie de </a:t>
            </a:r>
            <a:r>
              <a:rPr lang="ro-RO" sz="1800" b="1" dirty="0"/>
              <a:t>50 elevi/școală</a:t>
            </a:r>
            <a:r>
              <a:rPr lang="ro-RO" sz="1800" dirty="0"/>
              <a:t> (2 clase × 25 elevi):</a:t>
            </a:r>
          </a:p>
          <a:p>
            <a:r>
              <a:rPr lang="ro-RO" sz="1800" b="1" dirty="0"/>
              <a:t>Școli rurale (21):</a:t>
            </a:r>
            <a:br>
              <a:rPr lang="ro-RO" sz="1800" dirty="0"/>
            </a:br>
            <a:r>
              <a:rPr lang="ro-RO" sz="1800" dirty="0"/>
              <a:t>21 × 50 elevi = </a:t>
            </a:r>
            <a:r>
              <a:rPr lang="ro-RO" sz="1800" b="1" dirty="0"/>
              <a:t>1.050 elevi</a:t>
            </a:r>
            <a:endParaRPr lang="ro-RO" sz="1800" dirty="0"/>
          </a:p>
          <a:p>
            <a:r>
              <a:rPr lang="ro-RO" sz="1800" b="1" dirty="0"/>
              <a:t>Școli urbane (26):</a:t>
            </a:r>
            <a:br>
              <a:rPr lang="ro-RO" sz="1800" dirty="0"/>
            </a:br>
            <a:r>
              <a:rPr lang="ro-RO" sz="1800" dirty="0"/>
              <a:t>26 × 50 elevi = </a:t>
            </a:r>
            <a:r>
              <a:rPr lang="ro-RO" sz="1800" b="1" dirty="0"/>
              <a:t>1.300 elevi</a:t>
            </a:r>
            <a:endParaRPr lang="ro-RO" sz="1800" dirty="0"/>
          </a:p>
          <a:p>
            <a:r>
              <a:rPr lang="ro-RO" sz="1800" dirty="0"/>
              <a:t> </a:t>
            </a:r>
            <a:r>
              <a:rPr lang="ro-RO" sz="1800" b="1" dirty="0"/>
              <a:t>Total elevi participanți la cercetarea experimentală: 2.350 elevi</a:t>
            </a:r>
            <a:endParaRPr lang="ro-RO" sz="1800" dirty="0"/>
          </a:p>
          <a:p>
            <a:pPr marL="0" indent="0">
              <a:buNone/>
            </a:pPr>
            <a:endParaRPr lang="ro-RO"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463152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55DAA0A-496A-47F9-AE7E-32CA8C7C519B}"/>
              </a:ext>
            </a:extLst>
          </p:cNvPr>
          <p:cNvSpPr>
            <a:spLocks noGrp="1"/>
          </p:cNvSpPr>
          <p:nvPr>
            <p:ph type="subTitle" idx="1"/>
          </p:nvPr>
        </p:nvSpPr>
        <p:spPr>
          <a:xfrm>
            <a:off x="2719754" y="1234911"/>
            <a:ext cx="8792308" cy="4779390"/>
          </a:xfrm>
        </p:spPr>
        <p:txBody>
          <a:bodyPr>
            <a:normAutofit/>
          </a:bodyPr>
          <a:lstStyle/>
          <a:p>
            <a:pPr algn="ctr"/>
            <a:endParaRPr lang="ro-RO" dirty="0"/>
          </a:p>
          <a:p>
            <a:pPr algn="just"/>
            <a:r>
              <a:rPr lang="ro-RO" sz="2400" b="1" dirty="0">
                <a:solidFill>
                  <a:schemeClr val="tx1"/>
                </a:solidFill>
                <a:latin typeface="Calibri" panose="020F0502020204030204" pitchFamily="34" charset="0"/>
                <a:ea typeface="Calibri" panose="020F0502020204030204" pitchFamily="34" charset="0"/>
                <a:cs typeface="Calibri" panose="020F0502020204030204" pitchFamily="34" charset="0"/>
              </a:rPr>
              <a:t>		Cofinanțat prin Programul Educație și Ocupare 2021-2027, proiectul Mecanisme de intervenție pentru alfabetizare funcțională în învățământul preuniversitar (MIAF) este unul strategic pentru sistemul educațional preuniversitar și susține alfabetizarea funcțională a elevilor din învățământul primar și gimnazial (ISCED 1-2) în domeniile lectură, matematică, științe, educație civică și educație digitală</a:t>
            </a:r>
            <a:r>
              <a:rPr lang="ro-RO" dirty="0">
                <a:latin typeface="Calibri" panose="020F0502020204030204" pitchFamily="34" charset="0"/>
                <a:ea typeface="Calibri" panose="020F0502020204030204" pitchFamily="34" charset="0"/>
                <a:cs typeface="Calibri" panose="020F0502020204030204" pitchFamily="34" charset="0"/>
              </a:rPr>
              <a:t>. </a:t>
            </a:r>
            <a:endParaRPr lang="ro-RO" sz="5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CACBA74-3BC2-4E09-AFFB-E90A2707E8FF}"/>
              </a:ext>
            </a:extLst>
          </p:cNvPr>
          <p:cNvGrpSpPr/>
          <p:nvPr/>
        </p:nvGrpSpPr>
        <p:grpSpPr>
          <a:xfrm>
            <a:off x="2582862" y="68262"/>
            <a:ext cx="5768975" cy="682625"/>
            <a:chOff x="0" y="0"/>
            <a:chExt cx="5768975" cy="682625"/>
          </a:xfrm>
        </p:grpSpPr>
        <p:pic>
          <p:nvPicPr>
            <p:cNvPr id="6" name="image2.png">
              <a:extLst>
                <a:ext uri="{FF2B5EF4-FFF2-40B4-BE49-F238E27FC236}">
                  <a16:creationId xmlns:a16="http://schemas.microsoft.com/office/drawing/2014/main" id="{21AE6A09-9909-4E3D-8FCA-E26F789636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878759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525711" y="876300"/>
            <a:ext cx="8939457" cy="5301762"/>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ACTIVITĂȚI ÎN CARE ESTE IMPLICAT IȘJ DOLJ –P8</a:t>
            </a:r>
          </a:p>
          <a:p>
            <a:pPr marL="0" indent="0">
              <a:buNone/>
            </a:pPr>
            <a:r>
              <a:rPr lang="ro-RO" sz="1800" b="1" dirty="0">
                <a:latin typeface="Calibri" panose="020F0502020204030204" pitchFamily="34" charset="0"/>
                <a:ea typeface="Calibri" panose="020F0502020204030204" pitchFamily="34" charset="0"/>
                <a:cs typeface="Calibri" panose="020F0502020204030204" pitchFamily="34" charset="0"/>
              </a:rPr>
              <a:t>A5.2. Pilotarea și revizuirea mecanismului de intervenție</a:t>
            </a:r>
          </a:p>
          <a:p>
            <a:pPr marL="0" indent="0">
              <a:buNone/>
            </a:pPr>
            <a:r>
              <a:rPr lang="ro-RO" sz="1800" b="1" dirty="0">
                <a:latin typeface="Calibri" panose="020F0502020204030204" pitchFamily="34" charset="0"/>
                <a:ea typeface="Calibri" panose="020F0502020204030204" pitchFamily="34" charset="0"/>
                <a:cs typeface="Calibri" panose="020F0502020204030204" pitchFamily="34" charset="0"/>
              </a:rPr>
              <a:t>Descriere:</a:t>
            </a:r>
          </a:p>
          <a:p>
            <a:pPr marL="0" indent="0">
              <a:buNone/>
            </a:pPr>
            <a:r>
              <a:rPr lang="ro-RO" b="1" dirty="0">
                <a:latin typeface="Calibri" panose="020F0502020204030204" pitchFamily="34" charset="0"/>
                <a:ea typeface="Calibri" panose="020F0502020204030204" pitchFamily="34" charset="0"/>
                <a:cs typeface="Calibri" panose="020F0502020204030204" pitchFamily="34" charset="0"/>
              </a:rPr>
              <a:t>b) Activități </a:t>
            </a:r>
            <a:r>
              <a:rPr lang="ro-RO" b="1" dirty="0" err="1">
                <a:latin typeface="Calibri" panose="020F0502020204030204" pitchFamily="34" charset="0"/>
                <a:ea typeface="Calibri" panose="020F0502020204030204" pitchFamily="34" charset="0"/>
                <a:cs typeface="Calibri" panose="020F0502020204030204" pitchFamily="34" charset="0"/>
              </a:rPr>
              <a:t>remediale</a:t>
            </a:r>
            <a:r>
              <a:rPr lang="ro-RO" b="1" dirty="0">
                <a:latin typeface="Calibri" panose="020F0502020204030204" pitchFamily="34" charset="0"/>
                <a:ea typeface="Calibri" panose="020F0502020204030204" pitchFamily="34" charset="0"/>
                <a:cs typeface="Calibri" panose="020F0502020204030204" pitchFamily="34" charset="0"/>
              </a:rPr>
              <a:t>:</a:t>
            </a:r>
          </a:p>
          <a:p>
            <a:pPr marL="0" indent="0">
              <a:buNone/>
            </a:pPr>
            <a:r>
              <a:rPr lang="ro-RO" sz="1800" dirty="0">
                <a:latin typeface="Calibri" panose="020F0502020204030204" pitchFamily="34" charset="0"/>
                <a:ea typeface="Calibri" panose="020F0502020204030204" pitchFamily="34" charset="0"/>
                <a:cs typeface="Calibri" panose="020F0502020204030204" pitchFamily="34" charset="0"/>
              </a:rPr>
              <a:t>-Învățământ primar - 300 elevi</a:t>
            </a:r>
          </a:p>
          <a:p>
            <a:pPr marL="0" indent="0">
              <a:buNone/>
            </a:pPr>
            <a:r>
              <a:rPr lang="ro-RO" sz="1800" dirty="0">
                <a:latin typeface="Calibri" panose="020F0502020204030204" pitchFamily="34" charset="0"/>
                <a:ea typeface="Calibri" panose="020F0502020204030204" pitchFamily="34" charset="0"/>
                <a:cs typeface="Calibri" panose="020F0502020204030204" pitchFamily="34" charset="0"/>
              </a:rPr>
              <a:t>Domenii: citire/lectură și matematică</a:t>
            </a:r>
          </a:p>
          <a:p>
            <a:pPr marL="0" indent="0">
              <a:buNone/>
            </a:pPr>
            <a:r>
              <a:rPr lang="ro-RO" sz="1800" dirty="0">
                <a:latin typeface="Calibri" panose="020F0502020204030204" pitchFamily="34" charset="0"/>
                <a:ea typeface="Calibri" panose="020F0502020204030204" pitchFamily="34" charset="0"/>
                <a:cs typeface="Calibri" panose="020F0502020204030204" pitchFamily="34" charset="0"/>
              </a:rPr>
              <a:t>Organizare în grupe mici (≈10 elevi)</a:t>
            </a:r>
          </a:p>
          <a:p>
            <a:pPr marL="0" indent="0">
              <a:buNone/>
            </a:pPr>
            <a:r>
              <a:rPr lang="ro-RO" sz="1800" dirty="0">
                <a:latin typeface="Calibri" panose="020F0502020204030204" pitchFamily="34" charset="0"/>
                <a:ea typeface="Calibri" panose="020F0502020204030204" pitchFamily="34" charset="0"/>
                <a:cs typeface="Calibri" panose="020F0502020204030204" pitchFamily="34" charset="0"/>
              </a:rPr>
              <a:t>Durată: 9 luni</a:t>
            </a:r>
          </a:p>
          <a:p>
            <a:pPr marL="0" indent="0">
              <a:buNone/>
            </a:pPr>
            <a:r>
              <a:rPr lang="ro-RO" sz="1800" dirty="0">
                <a:latin typeface="Calibri" panose="020F0502020204030204" pitchFamily="34" charset="0"/>
                <a:ea typeface="Calibri" panose="020F0502020204030204" pitchFamily="34" charset="0"/>
                <a:cs typeface="Calibri" panose="020F0502020204030204" pitchFamily="34" charset="0"/>
              </a:rPr>
              <a:t>-Învățământ gimnazial- 700 elevi (clasele VI și VIII)</a:t>
            </a:r>
          </a:p>
          <a:p>
            <a:pPr marL="0" indent="0">
              <a:buNone/>
            </a:pPr>
            <a:r>
              <a:rPr lang="ro-RO" sz="1800" dirty="0">
                <a:latin typeface="Calibri" panose="020F0502020204030204" pitchFamily="34" charset="0"/>
                <a:ea typeface="Calibri" panose="020F0502020204030204" pitchFamily="34" charset="0"/>
                <a:cs typeface="Calibri" panose="020F0502020204030204" pitchFamily="34" charset="0"/>
              </a:rPr>
              <a:t>Domenii: lectură, matematică, științe</a:t>
            </a:r>
          </a:p>
          <a:p>
            <a:pPr marL="0" indent="0">
              <a:buNone/>
            </a:pPr>
            <a:r>
              <a:rPr lang="ro-RO" sz="1800" dirty="0">
                <a:latin typeface="Calibri" panose="020F0502020204030204" pitchFamily="34" charset="0"/>
                <a:ea typeface="Calibri" panose="020F0502020204030204" pitchFamily="34" charset="0"/>
                <a:cs typeface="Calibri" panose="020F0502020204030204" pitchFamily="34" charset="0"/>
              </a:rPr>
              <a:t>Activități desfășurate în grupe, cu profesori de specialitate</a:t>
            </a: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900166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754922" y="876300"/>
            <a:ext cx="9202616" cy="5810250"/>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ACTIVITĂȚI ÎN CARE ESTE IMPLICAT IȘJ DOLJ-P8</a:t>
            </a: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A5.3 Informarea decidenților educaționali privind rezultatele proiectului</a:t>
            </a:r>
          </a:p>
          <a:p>
            <a:pPr marL="0" indent="0">
              <a:buNone/>
            </a:pPr>
            <a:r>
              <a:rPr lang="ro-RO" sz="1800" dirty="0">
                <a:latin typeface="Calibri" panose="020F0502020204030204" pitchFamily="34" charset="0"/>
                <a:ea typeface="Calibri" panose="020F0502020204030204" pitchFamily="34" charset="0"/>
                <a:cs typeface="Calibri" panose="020F0502020204030204" pitchFamily="34" charset="0"/>
              </a:rPr>
              <a:t>Dată început: 01.10.2025</a:t>
            </a:r>
          </a:p>
          <a:p>
            <a:pPr marL="0" indent="0">
              <a:buNone/>
            </a:pPr>
            <a:r>
              <a:rPr lang="ro-RO" sz="1800" dirty="0">
                <a:latin typeface="Calibri" panose="020F0502020204030204" pitchFamily="34" charset="0"/>
                <a:ea typeface="Calibri" panose="020F0502020204030204" pitchFamily="34" charset="0"/>
                <a:cs typeface="Calibri" panose="020F0502020204030204" pitchFamily="34" charset="0"/>
              </a:rPr>
              <a:t>Dată finalizare: 30-09-2029</a:t>
            </a:r>
          </a:p>
          <a:p>
            <a:pPr marL="0" indent="0">
              <a:buNone/>
            </a:pPr>
            <a:r>
              <a:rPr lang="ro-RO" sz="2000" b="1" dirty="0">
                <a:latin typeface="Calibri" panose="020F0502020204030204" pitchFamily="34" charset="0"/>
                <a:ea typeface="Calibri" panose="020F0502020204030204" pitchFamily="34" charset="0"/>
                <a:cs typeface="Calibri" panose="020F0502020204030204" pitchFamily="34" charset="0"/>
              </a:rPr>
              <a:t>Rezultate așteptate:</a:t>
            </a:r>
          </a:p>
          <a:p>
            <a:pPr algn="just">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47 </a:t>
            </a:r>
            <a:r>
              <a:rPr lang="en-US" sz="1800" dirty="0" err="1">
                <a:latin typeface="Calibri" panose="020F0502020204030204" pitchFamily="34" charset="0"/>
                <a:ea typeface="Calibri" panose="020F0502020204030204" pitchFamily="34" charset="0"/>
                <a:cs typeface="Calibri" panose="020F0502020204030204" pitchFamily="34" charset="0"/>
              </a:rPr>
              <a:t>ateliere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de </a:t>
            </a:r>
            <a:r>
              <a:rPr lang="en-US" sz="1800" dirty="0" err="1">
                <a:latin typeface="Calibri" panose="020F0502020204030204" pitchFamily="34" charset="0"/>
                <a:ea typeface="Calibri" panose="020F0502020204030204" pitchFamily="34" charset="0"/>
                <a:cs typeface="Calibri" panose="020F0502020204030204" pitchFamily="34" charset="0"/>
              </a:rPr>
              <a:t>diseminare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bune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practici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activități</a:t>
            </a:r>
            <a:r>
              <a:rPr lang="en-US" sz="1800" dirty="0">
                <a:latin typeface="Calibri" panose="020F0502020204030204" pitchFamily="34" charset="0"/>
                <a:ea typeface="Calibri" panose="020F0502020204030204" pitchFamily="34" charset="0"/>
                <a:cs typeface="Calibri" panose="020F0502020204030204" pitchFamily="34" charset="0"/>
              </a:rPr>
              <a:t> de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promovare</a:t>
            </a:r>
            <a:r>
              <a:rPr lang="en-US" sz="1800" dirty="0">
                <a:latin typeface="Calibri" panose="020F0502020204030204" pitchFamily="34" charset="0"/>
                <a:ea typeface="Calibri" panose="020F0502020204030204" pitchFamily="34" charset="0"/>
                <a:cs typeface="Calibri" panose="020F0502020204030204" pitchFamily="34" charset="0"/>
              </a:rPr>
              <a:t> a </a:t>
            </a:r>
            <a:r>
              <a:rPr lang="en-US" sz="1800" dirty="0" err="1">
                <a:latin typeface="Calibri" panose="020F0502020204030204" pitchFamily="34" charset="0"/>
                <a:ea typeface="Calibri" panose="020F0502020204030204" pitchFamily="34" charset="0"/>
                <a:cs typeface="Calibri" panose="020F0502020204030204" pitchFamily="34" charset="0"/>
              </a:rPr>
              <a:t>bunelor</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practici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organizate</a:t>
            </a:r>
            <a:r>
              <a:rPr lang="en-US" sz="1800" dirty="0">
                <a:latin typeface="Calibri" panose="020F0502020204030204" pitchFamily="34" charset="0"/>
                <a:ea typeface="Calibri" panose="020F0502020204030204" pitchFamily="34" charset="0"/>
                <a:cs typeface="Calibri" panose="020F0502020204030204" pitchFamily="34" charset="0"/>
              </a:rPr>
              <a:t> de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școlile</a:t>
            </a:r>
            <a:r>
              <a:rPr lang="en-US" sz="1800" dirty="0">
                <a:latin typeface="Calibri" panose="020F0502020204030204" pitchFamily="34" charset="0"/>
                <a:ea typeface="Calibri" panose="020F0502020204030204" pitchFamily="34" charset="0"/>
                <a:cs typeface="Calibri" panose="020F0502020204030204" pitchFamily="34" charset="0"/>
              </a:rPr>
              <a:t> pilot care au</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participat</a:t>
            </a:r>
            <a:r>
              <a:rPr lang="en-US" sz="1800" dirty="0">
                <a:latin typeface="Calibri" panose="020F0502020204030204" pitchFamily="34" charset="0"/>
                <a:ea typeface="Calibri" panose="020F0502020204030204" pitchFamily="34" charset="0"/>
                <a:cs typeface="Calibri" panose="020F0502020204030204" pitchFamily="34" charset="0"/>
              </a:rPr>
              <a:t> la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intervențiile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experimentale</a:t>
            </a:r>
            <a:r>
              <a:rPr lang="en-US" sz="1800" dirty="0">
                <a:latin typeface="Calibri" panose="020F0502020204030204" pitchFamily="34" charset="0"/>
                <a:ea typeface="Calibri" panose="020F0502020204030204" pitchFamily="34" charset="0"/>
                <a:cs typeface="Calibri" panose="020F0502020204030204" pitchFamily="34" charset="0"/>
              </a:rPr>
              <a:t> (47 de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școli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vor</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organiza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minim o </a:t>
            </a:r>
            <a:r>
              <a:rPr lang="en-US" sz="1800" dirty="0" err="1">
                <a:latin typeface="Calibri" panose="020F0502020204030204" pitchFamily="34" charset="0"/>
                <a:ea typeface="Calibri" panose="020F0502020204030204" pitchFamily="34" charset="0"/>
                <a:cs typeface="Calibri" panose="020F0502020204030204" pitchFamily="34" charset="0"/>
              </a:rPr>
              <a:t>activitate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pentru</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cel</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puțin</a:t>
            </a:r>
            <a:r>
              <a:rPr lang="en-US" sz="1800" dirty="0">
                <a:latin typeface="Calibri" panose="020F0502020204030204" pitchFamily="34" charset="0"/>
                <a:ea typeface="Calibri" panose="020F0502020204030204" pitchFamily="34" charset="0"/>
                <a:cs typeface="Calibri" panose="020F0502020204030204" pitchFamily="34" charset="0"/>
              </a:rPr>
              <a:t> 30</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persoane</a:t>
            </a:r>
            <a:r>
              <a:rPr lang="en-US" sz="1800" dirty="0">
                <a:latin typeface="Calibri" panose="020F0502020204030204" pitchFamily="34" charset="0"/>
                <a:ea typeface="Calibri" panose="020F0502020204030204" pitchFamily="34" charset="0"/>
                <a:cs typeface="Calibri" panose="020F0502020204030204" pitchFamily="34" charset="0"/>
              </a:rPr>
              <a:t> din </a:t>
            </a:r>
            <a:r>
              <a:rPr lang="en-US" sz="1800" dirty="0" err="1">
                <a:latin typeface="Calibri" panose="020F0502020204030204" pitchFamily="34" charset="0"/>
                <a:ea typeface="Calibri" panose="020F0502020204030204" pitchFamily="34" charset="0"/>
                <a:cs typeface="Calibri" panose="020F0502020204030204" pitchFamily="34" charset="0"/>
              </a:rPr>
              <a:t>școlile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din </a:t>
            </a:r>
            <a:r>
              <a:rPr lang="en-US" sz="1800" dirty="0" err="1">
                <a:latin typeface="Calibri" panose="020F0502020204030204" pitchFamily="34" charset="0"/>
                <a:ea typeface="Calibri" panose="020F0502020204030204" pitchFamily="34" charset="0"/>
                <a:cs typeface="Calibri" panose="020F0502020204030204" pitchFamily="34" charset="0"/>
              </a:rPr>
              <a:t>județ</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pentru</a:t>
            </a:r>
            <a:r>
              <a:rPr lang="en-US" sz="1800" dirty="0">
                <a:latin typeface="Calibri" panose="020F0502020204030204" pitchFamily="34" charset="0"/>
                <a:ea typeface="Calibri" panose="020F0502020204030204" pitchFamily="34" charset="0"/>
                <a:cs typeface="Calibri" panose="020F0502020204030204" pitchFamily="34" charset="0"/>
              </a:rPr>
              <a:t> 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prezenta</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rezultatele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obținute</a:t>
            </a:r>
            <a:r>
              <a:rPr lang="en-US" sz="1800" dirty="0">
                <a:latin typeface="Calibri" panose="020F0502020204030204" pitchFamily="34" charset="0"/>
                <a:ea typeface="Calibri" panose="020F0502020204030204" pitchFamily="34" charset="0"/>
                <a:cs typeface="Calibri" panose="020F0502020204030204" pitchFamily="34" charset="0"/>
              </a:rPr>
              <a:t>)</a:t>
            </a:r>
            <a:endParaRPr lang="ro-RO" sz="1800" dirty="0">
              <a:latin typeface="Calibri" panose="020F0502020204030204" pitchFamily="34" charset="0"/>
              <a:ea typeface="Calibri" panose="020F0502020204030204" pitchFamily="34" charset="0"/>
              <a:cs typeface="Calibri" panose="020F0502020204030204" pitchFamily="34" charset="0"/>
            </a:endParaRPr>
          </a:p>
          <a:p>
            <a:pPr algn="just">
              <a:buFontTx/>
              <a:buChar char="-"/>
            </a:pPr>
            <a:r>
              <a:rPr lang="ro-RO" sz="1800" dirty="0">
                <a:latin typeface="Calibri" panose="020F0502020204030204" pitchFamily="34" charset="0"/>
                <a:ea typeface="Calibri" panose="020F0502020204030204" pitchFamily="34" charset="0"/>
                <a:cs typeface="Calibri" panose="020F0502020204030204" pitchFamily="34" charset="0"/>
              </a:rPr>
              <a:t>3 </a:t>
            </a:r>
            <a:r>
              <a:rPr lang="en-US" sz="1800" dirty="0" err="1">
                <a:latin typeface="Calibri" panose="020F0502020204030204" pitchFamily="34" charset="0"/>
                <a:ea typeface="Calibri" panose="020F0502020204030204" pitchFamily="34" charset="0"/>
                <a:cs typeface="Calibri" panose="020F0502020204030204" pitchFamily="34" charset="0"/>
              </a:rPr>
              <a:t>Conferinte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nationale</a:t>
            </a:r>
            <a:r>
              <a:rPr lang="en-US" sz="1800" dirty="0">
                <a:latin typeface="Calibri" panose="020F0502020204030204" pitchFamily="34" charset="0"/>
                <a:ea typeface="Calibri" panose="020F0502020204030204" pitchFamily="34" charset="0"/>
                <a:cs typeface="Calibri" panose="020F0502020204030204" pitchFamily="34" charset="0"/>
              </a:rPr>
              <a:t> </a:t>
            </a:r>
            <a:r>
              <a:rPr lang="ro-RO" sz="1800" dirty="0">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1</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Conferință</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nationala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de </a:t>
            </a:r>
            <a:r>
              <a:rPr lang="en-US" sz="1800" dirty="0" err="1">
                <a:latin typeface="Calibri" panose="020F0502020204030204" pitchFamily="34" charset="0"/>
                <a:ea typeface="Calibri" panose="020F0502020204030204" pitchFamily="34" charset="0"/>
                <a:cs typeface="Calibri" panose="020F0502020204030204" pitchFamily="34" charset="0"/>
              </a:rPr>
              <a:t>promovare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standarde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itemi</a:t>
            </a:r>
            <a:r>
              <a:rPr lang="en-US" sz="1800" dirty="0">
                <a:latin typeface="Calibri" panose="020F0502020204030204" pitchFamily="34" charset="0"/>
                <a:ea typeface="Calibri" panose="020F0502020204030204" pitchFamily="34" charset="0"/>
                <a:cs typeface="Calibri" panose="020F0502020204030204" pitchFamily="34" charset="0"/>
              </a:rPr>
              <a:t> (150</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persoane</a:t>
            </a:r>
            <a:r>
              <a:rPr lang="en-US" sz="1800" dirty="0">
                <a:latin typeface="Calibri" panose="020F0502020204030204" pitchFamily="34" charset="0"/>
                <a:ea typeface="Calibri" panose="020F0502020204030204" pitchFamily="34" charset="0"/>
                <a:cs typeface="Calibri" panose="020F0502020204030204" pitchFamily="34" charset="0"/>
              </a:rPr>
              <a:t>) </a:t>
            </a:r>
            <a:endParaRPr lang="ro-RO" sz="1800" dirty="0">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1</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Conferință</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nationala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de </a:t>
            </a:r>
            <a:r>
              <a:rPr lang="en-US" sz="1800" dirty="0" err="1">
                <a:latin typeface="Calibri" panose="020F0502020204030204" pitchFamily="34" charset="0"/>
                <a:ea typeface="Calibri" panose="020F0502020204030204" pitchFamily="34" charset="0"/>
                <a:cs typeface="Calibri" panose="020F0502020204030204" pitchFamily="34" charset="0"/>
              </a:rPr>
              <a:t>promovare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rezultate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Formare</a:t>
            </a:r>
            <a:r>
              <a:rPr lang="en-US" sz="1800" dirty="0">
                <a:latin typeface="Calibri" panose="020F0502020204030204" pitchFamily="34" charset="0"/>
                <a:ea typeface="Calibri" panose="020F0502020204030204" pitchFamily="34" charset="0"/>
                <a:cs typeface="Calibri" panose="020F0502020204030204" pitchFamily="34" charset="0"/>
              </a:rPr>
              <a:t> A4</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(200 </a:t>
            </a:r>
            <a:r>
              <a:rPr lang="en-US" sz="1800" dirty="0" err="1">
                <a:latin typeface="Calibri" panose="020F0502020204030204" pitchFamily="34" charset="0"/>
                <a:ea typeface="Calibri" panose="020F0502020204030204" pitchFamily="34" charset="0"/>
                <a:cs typeface="Calibri" panose="020F0502020204030204" pitchFamily="34" charset="0"/>
              </a:rPr>
              <a:t>persoane</a:t>
            </a:r>
            <a:r>
              <a:rPr lang="en-US" sz="1800" dirty="0">
                <a:latin typeface="Calibri" panose="020F0502020204030204" pitchFamily="34" charset="0"/>
                <a:ea typeface="Calibri" panose="020F0502020204030204" pitchFamily="34" charset="0"/>
                <a:cs typeface="Calibri" panose="020F0502020204030204" pitchFamily="34" charset="0"/>
              </a:rPr>
              <a:t>)</a:t>
            </a:r>
            <a:endParaRPr lang="ro-RO" sz="1800" dirty="0">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1</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Conferință</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nationala</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promovare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bune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practici</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pilotare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Pilotare</a:t>
            </a:r>
            <a:r>
              <a:rPr lang="en-US" sz="1800" dirty="0">
                <a:latin typeface="Calibri" panose="020F0502020204030204" pitchFamily="34" charset="0"/>
                <a:ea typeface="Calibri" panose="020F0502020204030204" pitchFamily="34" charset="0"/>
                <a:cs typeface="Calibri" panose="020F0502020204030204" pitchFamily="34" charset="0"/>
              </a:rPr>
              <a:t> A5 (100</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persoane</a:t>
            </a:r>
            <a:r>
              <a:rPr lang="en-US" sz="1800" dirty="0">
                <a:latin typeface="Calibri" panose="020F0502020204030204" pitchFamily="34" charset="0"/>
                <a:ea typeface="Calibri" panose="020F0502020204030204" pitchFamily="34" charset="0"/>
                <a:cs typeface="Calibri" panose="020F0502020204030204" pitchFamily="34" charset="0"/>
              </a:rPr>
              <a:t>)</a:t>
            </a:r>
            <a:endParaRPr lang="ro-RO" sz="1800" dirty="0">
              <a:latin typeface="Calibri" panose="020F0502020204030204" pitchFamily="34" charset="0"/>
              <a:ea typeface="Calibri" panose="020F0502020204030204" pitchFamily="34" charset="0"/>
              <a:cs typeface="Calibri" panose="020F0502020204030204" pitchFamily="34" charset="0"/>
            </a:endParaRPr>
          </a:p>
          <a:p>
            <a:pPr algn="just">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135 de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workshopuri</a:t>
            </a:r>
            <a:r>
              <a:rPr lang="en-US" sz="1800" dirty="0">
                <a:latin typeface="Calibri" panose="020F0502020204030204" pitchFamily="34" charset="0"/>
                <a:ea typeface="Calibri" panose="020F0502020204030204" pitchFamily="34" charset="0"/>
                <a:cs typeface="Calibri" panose="020F0502020204030204" pitchFamily="34" charset="0"/>
              </a:rPr>
              <a:t> de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informare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privind</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rezultatele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obținute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(30 </a:t>
            </a:r>
            <a:r>
              <a:rPr lang="en-US" sz="1800" dirty="0" err="1">
                <a:latin typeface="Calibri" panose="020F0502020204030204" pitchFamily="34" charset="0"/>
                <a:ea typeface="Calibri" panose="020F0502020204030204" pitchFamily="34" charset="0"/>
                <a:cs typeface="Calibri" panose="020F0502020204030204" pitchFamily="34" charset="0"/>
              </a:rPr>
              <a:t>persoane</a:t>
            </a:r>
            <a:r>
              <a:rPr lang="ro-RO" sz="1800" dirty="0">
                <a:latin typeface="Calibri" panose="020F0502020204030204" pitchFamily="34" charset="0"/>
                <a:ea typeface="Calibri" panose="020F0502020204030204" pitchFamily="34" charset="0"/>
                <a:cs typeface="Calibri" panose="020F0502020204030204" pitchFamily="34" charset="0"/>
              </a:rPr>
              <a:t> </a:t>
            </a:r>
            <a:r>
              <a:rPr lang="en-US" sz="1800" dirty="0">
                <a:latin typeface="Calibri" panose="020F0502020204030204" pitchFamily="34" charset="0"/>
                <a:ea typeface="Calibri" panose="020F0502020204030204" pitchFamily="34" charset="0"/>
                <a:cs typeface="Calibri" panose="020F0502020204030204" pitchFamily="34" charset="0"/>
              </a:rPr>
              <a:t>/workshop)</a:t>
            </a: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4182841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525711" y="1009650"/>
            <a:ext cx="9525611" cy="5848350"/>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GRUP ȚINTĂ</a:t>
            </a:r>
          </a:p>
          <a:p>
            <a:pPr algn="ct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ro-RO" sz="2000" b="1" dirty="0">
                <a:latin typeface="Calibri" panose="020F0502020204030204" pitchFamily="34" charset="0"/>
                <a:ea typeface="Calibri" panose="020F0502020204030204" pitchFamily="34" charset="0"/>
                <a:cs typeface="Calibri" panose="020F0502020204030204" pitchFamily="34" charset="0"/>
              </a:rPr>
              <a:t>a) Elevi (ISCED 1-2) – aproximativ 15.000 de elevi din 176 de școli din învățământul primar și gimnazial.</a:t>
            </a:r>
            <a:r>
              <a:rPr lang="ro-RO" sz="2000" dirty="0">
                <a:latin typeface="Calibri" panose="020F0502020204030204" pitchFamily="34" charset="0"/>
                <a:ea typeface="Calibri" panose="020F0502020204030204" pitchFamily="34" charset="0"/>
                <a:cs typeface="Calibri" panose="020F0502020204030204" pitchFamily="34" charset="0"/>
              </a:rPr>
              <a:t> Cele 176 școli au următoarea configurație: câte 4 școli din fiecare județ (41 x 4=164 școli) respectiv câte 2 școli din fiecare sector București (6 x 2 =12 școli);</a:t>
            </a:r>
          </a:p>
          <a:p>
            <a:pPr marL="0" indent="0" algn="just">
              <a:buNone/>
            </a:pPr>
            <a:r>
              <a:rPr lang="ro-RO" sz="2000" b="1" dirty="0">
                <a:latin typeface="Calibri" panose="020F0502020204030204" pitchFamily="34" charset="0"/>
                <a:ea typeface="Calibri" panose="020F0502020204030204" pitchFamily="34" charset="0"/>
                <a:cs typeface="Calibri" panose="020F0502020204030204" pitchFamily="34" charset="0"/>
              </a:rPr>
              <a:t>Modalitate identificare și selecție grup țintă elevi:</a:t>
            </a:r>
          </a:p>
          <a:p>
            <a:pPr algn="just">
              <a:buFontTx/>
              <a:buChar char="-"/>
            </a:pPr>
            <a:r>
              <a:rPr lang="ro-RO" sz="2000" dirty="0">
                <a:latin typeface="Calibri" panose="020F0502020204030204" pitchFamily="34" charset="0"/>
                <a:ea typeface="Calibri" panose="020F0502020204030204" pitchFamily="34" charset="0"/>
                <a:cs typeface="Calibri" panose="020F0502020204030204" pitchFamily="34" charset="0"/>
              </a:rPr>
              <a:t>Se va raporta la numărul de elevi înscriși în cele 176 de școli</a:t>
            </a:r>
          </a:p>
          <a:p>
            <a:pPr algn="just">
              <a:buFontTx/>
              <a:buChar char="-"/>
            </a:pPr>
            <a:r>
              <a:rPr lang="ro-RO" sz="2000" dirty="0">
                <a:latin typeface="Calibri" panose="020F0502020204030204" pitchFamily="34" charset="0"/>
                <a:ea typeface="Calibri" panose="020F0502020204030204" pitchFamily="34" charset="0"/>
                <a:cs typeface="Calibri" panose="020F0502020204030204" pitchFamily="34" charset="0"/>
              </a:rPr>
              <a:t>Se va aplica procentul de analfabetism funcțional înregistrat de România, la PISA 2022</a:t>
            </a:r>
          </a:p>
          <a:p>
            <a:pPr algn="just">
              <a:buFontTx/>
              <a:buChar char="-"/>
            </a:pPr>
            <a:r>
              <a:rPr lang="ro-RO" sz="2000" dirty="0">
                <a:latin typeface="Calibri" panose="020F0502020204030204" pitchFamily="34" charset="0"/>
                <a:ea typeface="Calibri" panose="020F0502020204030204" pitchFamily="34" charset="0"/>
                <a:cs typeface="Calibri" panose="020F0502020204030204" pitchFamily="34" charset="0"/>
              </a:rPr>
              <a:t>Pentru cele 41 </a:t>
            </a:r>
            <a:r>
              <a:rPr lang="ro-RO" sz="2000" dirty="0" err="1">
                <a:latin typeface="Calibri" panose="020F0502020204030204" pitchFamily="34" charset="0"/>
                <a:ea typeface="Calibri" panose="020F0502020204030204" pitchFamily="34" charset="0"/>
                <a:cs typeface="Calibri" panose="020F0502020204030204" pitchFamily="34" charset="0"/>
              </a:rPr>
              <a:t>judete</a:t>
            </a:r>
            <a:r>
              <a:rPr lang="ro-RO" sz="2000" dirty="0">
                <a:latin typeface="Calibri" panose="020F0502020204030204" pitchFamily="34" charset="0"/>
                <a:ea typeface="Calibri" panose="020F0502020204030204" pitchFamily="34" charset="0"/>
                <a:cs typeface="Calibri" panose="020F0502020204030204" pitchFamily="34" charset="0"/>
              </a:rPr>
              <a:t>: </a:t>
            </a:r>
            <a:r>
              <a:rPr lang="ro-RO" sz="2000" dirty="0" err="1">
                <a:latin typeface="Calibri" panose="020F0502020204030204" pitchFamily="34" charset="0"/>
                <a:ea typeface="Calibri" panose="020F0502020204030204" pitchFamily="34" charset="0"/>
                <a:cs typeface="Calibri" panose="020F0502020204030204" pitchFamily="34" charset="0"/>
              </a:rPr>
              <a:t>Numarul</a:t>
            </a:r>
            <a:r>
              <a:rPr lang="ro-RO" sz="2000" dirty="0">
                <a:latin typeface="Calibri" panose="020F0502020204030204" pitchFamily="34" charset="0"/>
                <a:ea typeface="Calibri" panose="020F0502020204030204" pitchFamily="34" charset="0"/>
                <a:cs typeface="Calibri" panose="020F0502020204030204" pitchFamily="34" charset="0"/>
              </a:rPr>
              <a:t> de elevi înscriși din școlile selectate este, în medie, de 860 elevi din fiecare județ ( înscriși în cele 4 școli- cu o medie de 215 elevi/școală din mediul rural( 2 scoli) și 215 elevi/școală din mediul urban (2 scoli). Total: 35260</a:t>
            </a:r>
          </a:p>
          <a:p>
            <a:pPr algn="just">
              <a:buFontTx/>
              <a:buChar char="-"/>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3776952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121877" y="984738"/>
            <a:ext cx="9636369" cy="5064370"/>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GRUP ȚINTĂ</a:t>
            </a:r>
          </a:p>
          <a:p>
            <a:pPr algn="ct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ro-RO" sz="2000" b="1" dirty="0">
                <a:latin typeface="Calibri" panose="020F0502020204030204" pitchFamily="34" charset="0"/>
                <a:ea typeface="Calibri" panose="020F0502020204030204" pitchFamily="34" charset="0"/>
                <a:cs typeface="Calibri" panose="020F0502020204030204" pitchFamily="34" charset="0"/>
              </a:rPr>
              <a:t>a) Elevi (ISCED 1-2) – aproximativ 15.000 de elevi</a:t>
            </a:r>
            <a:endParaRPr lang="ro-RO" sz="20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ro-RO" sz="2000" b="1" dirty="0">
                <a:latin typeface="Calibri" panose="020F0502020204030204" pitchFamily="34" charset="0"/>
                <a:ea typeface="Calibri" panose="020F0502020204030204" pitchFamily="34" charset="0"/>
                <a:cs typeface="Calibri" panose="020F0502020204030204" pitchFamily="34" charset="0"/>
              </a:rPr>
              <a:t>Modalitate identificare și selecție grup țintă elevi:</a:t>
            </a:r>
          </a:p>
          <a:p>
            <a:pPr algn="just">
              <a:buFontTx/>
              <a:buChar char="-"/>
            </a:pPr>
            <a:r>
              <a:rPr lang="ro-RO" sz="1800" dirty="0">
                <a:latin typeface="Calibri" panose="020F0502020204030204" pitchFamily="34" charset="0"/>
                <a:ea typeface="Calibri" panose="020F0502020204030204" pitchFamily="34" charset="0"/>
                <a:cs typeface="Calibri" panose="020F0502020204030204" pitchFamily="34" charset="0"/>
              </a:rPr>
              <a:t>Se vor selecta, prioritar, școli mici cu 1-2 </a:t>
            </a:r>
            <a:r>
              <a:rPr lang="ro-RO" sz="1800" dirty="0" err="1">
                <a:latin typeface="Calibri" panose="020F0502020204030204" pitchFamily="34" charset="0"/>
                <a:ea typeface="Calibri" panose="020F0502020204030204" pitchFamily="34" charset="0"/>
                <a:cs typeface="Calibri" panose="020F0502020204030204" pitchFamily="34" charset="0"/>
              </a:rPr>
              <a:t>rînduri</a:t>
            </a:r>
            <a:r>
              <a:rPr lang="ro-RO" sz="1800" dirty="0">
                <a:latin typeface="Calibri" panose="020F0502020204030204" pitchFamily="34" charset="0"/>
                <a:ea typeface="Calibri" panose="020F0502020204030204" pitchFamily="34" charset="0"/>
                <a:cs typeface="Calibri" panose="020F0502020204030204" pitchFamily="34" charset="0"/>
              </a:rPr>
              <a:t> de clase paralele, pentru a respecta faptul că, majoritar, acest tip de școală este specifică pentru analfabetismul funcțional</a:t>
            </a:r>
          </a:p>
          <a:p>
            <a:pPr marL="0" indent="0" algn="just">
              <a:buNone/>
            </a:pPr>
            <a:r>
              <a:rPr lang="ro-RO" sz="2000" b="1" dirty="0">
                <a:latin typeface="Calibri" panose="020F0502020204030204" pitchFamily="34" charset="0"/>
                <a:ea typeface="Calibri" panose="020F0502020204030204" pitchFamily="34" charset="0"/>
                <a:cs typeface="Calibri" panose="020F0502020204030204" pitchFamily="34" charset="0"/>
              </a:rPr>
              <a:t>Repartizare grup țintă:</a:t>
            </a:r>
          </a:p>
          <a:p>
            <a:pPr marL="0" indent="0" algn="just">
              <a:buNone/>
            </a:pPr>
            <a:r>
              <a:rPr lang="ro-RO" sz="1800" b="1" dirty="0">
                <a:latin typeface="Calibri" panose="020F0502020204030204" pitchFamily="34" charset="0"/>
                <a:ea typeface="Calibri" panose="020F0502020204030204" pitchFamily="34" charset="0"/>
                <a:cs typeface="Calibri" panose="020F0502020204030204" pitchFamily="34" charset="0"/>
              </a:rPr>
              <a:t>- 2.350 elevi - participă la intervenția experimentală (cercetarea pilot) – din 47 de școli (1 școală/județ, respectiv sector, </a:t>
            </a:r>
            <a:r>
              <a:rPr lang="ro-RO" sz="1800" b="1" dirty="0" err="1">
                <a:latin typeface="Calibri" panose="020F0502020204030204" pitchFamily="34" charset="0"/>
                <a:ea typeface="Calibri" panose="020F0502020204030204" pitchFamily="34" charset="0"/>
                <a:cs typeface="Calibri" panose="020F0502020204030204" pitchFamily="34" charset="0"/>
              </a:rPr>
              <a:t>cîte</a:t>
            </a:r>
            <a:r>
              <a:rPr lang="ro-RO" sz="1800" b="1" dirty="0">
                <a:latin typeface="Calibri" panose="020F0502020204030204" pitchFamily="34" charset="0"/>
                <a:ea typeface="Calibri" panose="020F0502020204030204" pitchFamily="34" charset="0"/>
                <a:cs typeface="Calibri" panose="020F0502020204030204" pitchFamily="34" charset="0"/>
              </a:rPr>
              <a:t> 50 de elevi din școala selectata - 2 clase paralele de câte 25 elevi ( doar clasele a II-a , a IV-a, a VI-a , a VIII-a ).</a:t>
            </a:r>
          </a:p>
          <a:p>
            <a:pPr algn="just">
              <a:buFontTx/>
              <a:buChar char="-"/>
            </a:pPr>
            <a:endParaRPr lang="ro-RO" sz="2000" dirty="0">
              <a:latin typeface="Calibri" panose="020F0502020204030204" pitchFamily="34" charset="0"/>
              <a:ea typeface="Calibri" panose="020F0502020204030204" pitchFamily="34" charset="0"/>
              <a:cs typeface="Calibri" panose="020F0502020204030204" pitchFamily="34" charset="0"/>
            </a:endParaRPr>
          </a:p>
          <a:p>
            <a:pPr algn="just">
              <a:buFontTx/>
              <a:buChar char="-"/>
            </a:pPr>
            <a:endParaRPr lang="ro-RO" sz="2000" dirty="0">
              <a:latin typeface="Calibri" panose="020F0502020204030204" pitchFamily="34" charset="0"/>
              <a:ea typeface="Calibri" panose="020F0502020204030204" pitchFamily="34" charset="0"/>
              <a:cs typeface="Calibri" panose="020F0502020204030204" pitchFamily="34" charset="0"/>
            </a:endParaRPr>
          </a:p>
          <a:p>
            <a:pPr algn="just">
              <a:buFontTx/>
              <a:buChar char="-"/>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3917925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215661" y="769938"/>
            <a:ext cx="9659815" cy="5232278"/>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GRUP ȚINTĂ</a:t>
            </a:r>
          </a:p>
          <a:p>
            <a:pPr algn="ct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ro-RO" sz="2000" b="1" dirty="0">
                <a:latin typeface="Calibri" panose="020F0502020204030204" pitchFamily="34" charset="0"/>
                <a:ea typeface="Calibri" panose="020F0502020204030204" pitchFamily="34" charset="0"/>
                <a:cs typeface="Calibri" panose="020F0502020204030204" pitchFamily="34" charset="0"/>
              </a:rPr>
              <a:t>b) </a:t>
            </a:r>
            <a:r>
              <a:rPr lang="ro-RO" sz="1800" b="1" dirty="0">
                <a:latin typeface="Calibri" panose="020F0502020204030204" pitchFamily="34" charset="0"/>
                <a:ea typeface="Calibri" panose="020F0502020204030204" pitchFamily="34" charset="0"/>
                <a:cs typeface="Calibri" panose="020F0502020204030204" pitchFamily="34" charset="0"/>
              </a:rPr>
              <a:t>12.650 elevi în risc de analfabetism funcțional - </a:t>
            </a:r>
            <a:r>
              <a:rPr lang="ro-RO" sz="1800" dirty="0">
                <a:latin typeface="Calibri" panose="020F0502020204030204" pitchFamily="34" charset="0"/>
                <a:ea typeface="Calibri" panose="020F0502020204030204" pitchFamily="34" charset="0"/>
                <a:cs typeface="Calibri" panose="020F0502020204030204" pitchFamily="34" charset="0"/>
              </a:rPr>
              <a:t>din 129 de școli (3 școli/județ, respectiv câte 1 din fiecare sector), în medie, 98 elevi/școală, selectați în urma testării inițiale, participă la activități de predare-învățare-evaluare în relație cu alfabetizarea funcțională, în domeniile lectură, matematică, științe, educație civică, educație digitală, activități realizate de către cadrele didactice participante la formare în cadrul proiectului, precum și la testarea finală.</a:t>
            </a:r>
          </a:p>
          <a:p>
            <a:pPr marL="457200" indent="-457200" algn="just">
              <a:buAutoNum type="alphaLcParenR"/>
            </a:pPr>
            <a:endParaRPr lang="ro-RO" sz="18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ro-RO" sz="1800" dirty="0">
                <a:latin typeface="Calibri" panose="020F0502020204030204" pitchFamily="34" charset="0"/>
                <a:ea typeface="Calibri" panose="020F0502020204030204" pitchFamily="34" charset="0"/>
                <a:cs typeface="Calibri" panose="020F0502020204030204" pitchFamily="34" charset="0"/>
              </a:rPr>
              <a:t>c)</a:t>
            </a:r>
            <a:r>
              <a:rPr lang="ro-RO" sz="1800" b="1" dirty="0">
                <a:latin typeface="Calibri" panose="020F0502020204030204" pitchFamily="34" charset="0"/>
                <a:ea typeface="Calibri" panose="020F0502020204030204" pitchFamily="34" charset="0"/>
                <a:cs typeface="Calibri" panose="020F0502020204030204" pitchFamily="34" charset="0"/>
              </a:rPr>
              <a:t> 37.500- </a:t>
            </a:r>
            <a:r>
              <a:rPr lang="ro-RO" sz="1800" dirty="0">
                <a:latin typeface="Calibri" panose="020F0502020204030204" pitchFamily="34" charset="0"/>
                <a:ea typeface="Calibri" panose="020F0502020204030204" pitchFamily="34" charset="0"/>
                <a:cs typeface="Calibri" panose="020F0502020204030204" pitchFamily="34" charset="0"/>
              </a:rPr>
              <a:t> </a:t>
            </a:r>
            <a:r>
              <a:rPr lang="ro-RO" sz="1800" b="1" dirty="0">
                <a:latin typeface="Calibri" panose="020F0502020204030204" pitchFamily="34" charset="0"/>
                <a:ea typeface="Calibri" panose="020F0502020204030204" pitchFamily="34" charset="0"/>
                <a:cs typeface="Calibri" panose="020F0502020204030204" pitchFamily="34" charset="0"/>
              </a:rPr>
              <a:t>Personal didactic din învățământul preuniversitar (primar și gimnazial): personal didactic de predare </a:t>
            </a:r>
            <a:r>
              <a:rPr lang="ro-RO" sz="1800" b="1" dirty="0" err="1">
                <a:latin typeface="Calibri" panose="020F0502020204030204" pitchFamily="34" charset="0"/>
                <a:ea typeface="Calibri" panose="020F0502020204030204" pitchFamily="34" charset="0"/>
                <a:cs typeface="Calibri" panose="020F0502020204030204" pitchFamily="34" charset="0"/>
              </a:rPr>
              <a:t>şi</a:t>
            </a:r>
            <a:r>
              <a:rPr lang="ro-RO" sz="1800" b="1" dirty="0">
                <a:latin typeface="Calibri" panose="020F0502020204030204" pitchFamily="34" charset="0"/>
                <a:ea typeface="Calibri" panose="020F0502020204030204" pitchFamily="34" charset="0"/>
                <a:cs typeface="Calibri" panose="020F0502020204030204" pitchFamily="34" charset="0"/>
              </a:rPr>
              <a:t> personal didactic de conducere, de îndrumare </a:t>
            </a:r>
            <a:r>
              <a:rPr lang="ro-RO" sz="1800" b="1" dirty="0" err="1">
                <a:latin typeface="Calibri" panose="020F0502020204030204" pitchFamily="34" charset="0"/>
                <a:ea typeface="Calibri" panose="020F0502020204030204" pitchFamily="34" charset="0"/>
                <a:cs typeface="Calibri" panose="020F0502020204030204" pitchFamily="34" charset="0"/>
              </a:rPr>
              <a:t>şi</a:t>
            </a:r>
            <a:r>
              <a:rPr lang="ro-RO" sz="1800" b="1" dirty="0">
                <a:latin typeface="Calibri" panose="020F0502020204030204" pitchFamily="34" charset="0"/>
                <a:ea typeface="Calibri" panose="020F0502020204030204" pitchFamily="34" charset="0"/>
                <a:cs typeface="Calibri" panose="020F0502020204030204" pitchFamily="34" charset="0"/>
              </a:rPr>
              <a:t> control (</a:t>
            </a:r>
            <a:r>
              <a:rPr lang="ro-RO" sz="1800" dirty="0">
                <a:latin typeface="Calibri" panose="020F0502020204030204" pitchFamily="34" charset="0"/>
                <a:ea typeface="Calibri" panose="020F0502020204030204" pitchFamily="34" charset="0"/>
                <a:cs typeface="Calibri" panose="020F0502020204030204" pitchFamily="34" charset="0"/>
              </a:rPr>
              <a:t>30.000 cadre didactice certificate, prin finalizarea cursurilor și participarea cu succes la evaluarea finală )</a:t>
            </a:r>
          </a:p>
          <a:p>
            <a:pPr algn="just">
              <a:buFontTx/>
              <a:buChar char="-"/>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22610326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801815" y="914400"/>
            <a:ext cx="8542459" cy="4935416"/>
          </a:xfrm>
        </p:spPr>
        <p:txBody>
          <a:bodyPr>
            <a:normAutofit/>
          </a:bodyPr>
          <a:lstStyle/>
          <a:p>
            <a:pPr marL="0" indent="0">
              <a:buNone/>
            </a:pPr>
            <a:r>
              <a:rPr lang="ro-RO" dirty="0"/>
              <a:t>Elaborat,</a:t>
            </a:r>
          </a:p>
          <a:p>
            <a:pPr marL="0" indent="0">
              <a:buNone/>
            </a:pPr>
            <a:endParaRPr lang="ro-RO" dirty="0"/>
          </a:p>
          <a:p>
            <a:pPr marL="0" indent="0">
              <a:buNone/>
            </a:pPr>
            <a:r>
              <a:rPr lang="ro-RO" dirty="0"/>
              <a:t>Coordonator Partener 8 – IȘJ Dolj</a:t>
            </a:r>
          </a:p>
          <a:p>
            <a:pPr marL="0" indent="0">
              <a:buNone/>
            </a:pPr>
            <a:r>
              <a:rPr lang="ro-RO" dirty="0"/>
              <a:t>Prof. Amalia </a:t>
            </a:r>
            <a:r>
              <a:rPr lang="ro-RO" b="1" dirty="0"/>
              <a:t>NĂSTASE</a:t>
            </a:r>
          </a:p>
          <a:p>
            <a:pPr marL="0" indent="0">
              <a:buNone/>
            </a:pPr>
            <a:r>
              <a:rPr lang="ro-RO" dirty="0"/>
              <a:t> </a:t>
            </a:r>
          </a:p>
          <a:p>
            <a:endParaRPr lang="ro-RO" dirty="0"/>
          </a:p>
          <a:p>
            <a:pPr marL="0" indent="0">
              <a:buNone/>
            </a:pPr>
            <a:r>
              <a:rPr lang="ro-RO" dirty="0"/>
              <a:t>Asistent Coordonator Partener 8- IȘJ Dolj</a:t>
            </a:r>
          </a:p>
          <a:p>
            <a:pPr marL="0" indent="0">
              <a:buNone/>
            </a:pPr>
            <a:r>
              <a:rPr lang="ro-RO" dirty="0"/>
              <a:t>Mihaela Alina </a:t>
            </a:r>
            <a:r>
              <a:rPr lang="ro-RO" b="1" dirty="0"/>
              <a:t>CIUCĂ</a:t>
            </a:r>
          </a:p>
          <a:p>
            <a:pPr algn="just">
              <a:buFontTx/>
              <a:buChar char="-"/>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2072807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621C4-EC59-4C24-95A6-16C3FF824754}"/>
              </a:ext>
            </a:extLst>
          </p:cNvPr>
          <p:cNvSpPr>
            <a:spLocks noGrp="1"/>
          </p:cNvSpPr>
          <p:nvPr>
            <p:ph type="title"/>
          </p:nvPr>
        </p:nvSpPr>
        <p:spPr>
          <a:xfrm>
            <a:off x="3880338" y="1162050"/>
            <a:ext cx="7268308" cy="4305300"/>
          </a:xfrm>
        </p:spPr>
        <p:txBody>
          <a:bodyPr>
            <a:normAutofit/>
          </a:bodyPr>
          <a:lstStyle/>
          <a:p>
            <a:pPr algn="ctr"/>
            <a:r>
              <a:rPr lang="ro-RO" sz="8000" b="1" dirty="0">
                <a:latin typeface="Times New Roman" panose="02020603050405020304" pitchFamily="18" charset="0"/>
                <a:cs typeface="Times New Roman" panose="02020603050405020304" pitchFamily="18" charset="0"/>
              </a:rPr>
              <a:t>Proiect</a:t>
            </a:r>
            <a:br>
              <a:rPr lang="ro-RO" sz="8000" b="1" dirty="0">
                <a:latin typeface="Times New Roman" panose="02020603050405020304" pitchFamily="18" charset="0"/>
                <a:cs typeface="Times New Roman" panose="02020603050405020304" pitchFamily="18" charset="0"/>
              </a:rPr>
            </a:br>
            <a:r>
              <a:rPr lang="ro-RO" sz="8000" b="1" dirty="0">
                <a:latin typeface="Times New Roman" panose="02020603050405020304" pitchFamily="18" charset="0"/>
                <a:cs typeface="Times New Roman" panose="02020603050405020304" pitchFamily="18" charset="0"/>
              </a:rPr>
              <a:t>Parteneriat</a:t>
            </a:r>
            <a:endParaRPr lang="en-US" sz="8000" b="1" dirty="0">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ECAA36D0-BE57-4B70-A47B-86007DCD0D3A}"/>
              </a:ext>
            </a:extLst>
          </p:cNvPr>
          <p:cNvGrpSpPr/>
          <p:nvPr/>
        </p:nvGrpSpPr>
        <p:grpSpPr>
          <a:xfrm>
            <a:off x="2916237" y="134937"/>
            <a:ext cx="5768975" cy="682625"/>
            <a:chOff x="0" y="0"/>
            <a:chExt cx="5768975" cy="682625"/>
          </a:xfrm>
        </p:grpSpPr>
        <p:pic>
          <p:nvPicPr>
            <p:cNvPr id="6" name="image2.png">
              <a:extLst>
                <a:ext uri="{FF2B5EF4-FFF2-40B4-BE49-F238E27FC236}">
                  <a16:creationId xmlns:a16="http://schemas.microsoft.com/office/drawing/2014/main" id="{9A4A61F1-EAD3-4C6C-A699-553DE17A91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3248067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977661" y="996463"/>
            <a:ext cx="8745415" cy="5298830"/>
          </a:xfrm>
        </p:spPr>
        <p:txBody>
          <a:bodyPr>
            <a:normAutofit/>
          </a:bodyPr>
          <a:lstStyle/>
          <a:p>
            <a:r>
              <a:rPr lang="ro-RO" sz="2000" b="1" dirty="0">
                <a:latin typeface="Calibri" panose="020F0502020204030204" pitchFamily="34" charset="0"/>
                <a:ea typeface="Calibri" panose="020F0502020204030204" pitchFamily="34" charset="0"/>
                <a:cs typeface="Calibri" panose="020F0502020204030204" pitchFamily="34" charset="0"/>
              </a:rPr>
              <a:t>Beneficiar: Ministerul Educației și Cercetării</a:t>
            </a:r>
          </a:p>
          <a:p>
            <a:r>
              <a:rPr lang="ro-RO" sz="2000" dirty="0">
                <a:latin typeface="Calibri" panose="020F0502020204030204" pitchFamily="34" charset="0"/>
                <a:ea typeface="Calibri" panose="020F0502020204030204" pitchFamily="34" charset="0"/>
                <a:cs typeface="Calibri" panose="020F0502020204030204" pitchFamily="34" charset="0"/>
              </a:rPr>
              <a:t>Partener 1: Casa Corpului Didactic Alba (CCD Alba)</a:t>
            </a:r>
          </a:p>
          <a:p>
            <a:r>
              <a:rPr lang="ro-RO" sz="2000" dirty="0">
                <a:latin typeface="Calibri" panose="020F0502020204030204" pitchFamily="34" charset="0"/>
                <a:ea typeface="Calibri" panose="020F0502020204030204" pitchFamily="34" charset="0"/>
                <a:cs typeface="Calibri" panose="020F0502020204030204" pitchFamily="34" charset="0"/>
              </a:rPr>
              <a:t>Partener 2: Casa Corpului Didactic Argeș (CCD Argeș)</a:t>
            </a:r>
          </a:p>
          <a:p>
            <a:r>
              <a:rPr lang="ro-RO" sz="2000" dirty="0">
                <a:latin typeface="Calibri" panose="020F0502020204030204" pitchFamily="34" charset="0"/>
                <a:ea typeface="Calibri" panose="020F0502020204030204" pitchFamily="34" charset="0"/>
                <a:cs typeface="Calibri" panose="020F0502020204030204" pitchFamily="34" charset="0"/>
              </a:rPr>
              <a:t>Partener 3: Casa Corpului Didactic Dolj (CCD Dolj)</a:t>
            </a:r>
          </a:p>
          <a:p>
            <a:r>
              <a:rPr lang="ro-RO" sz="2000" dirty="0">
                <a:latin typeface="Calibri" panose="020F0502020204030204" pitchFamily="34" charset="0"/>
                <a:ea typeface="Calibri" panose="020F0502020204030204" pitchFamily="34" charset="0"/>
                <a:cs typeface="Calibri" panose="020F0502020204030204" pitchFamily="34" charset="0"/>
              </a:rPr>
              <a:t>Partener 4: Casa Corpului Didactic Ilfov (CCD Ilfov), </a:t>
            </a:r>
          </a:p>
          <a:p>
            <a:r>
              <a:rPr lang="ro-RO" sz="2000" dirty="0">
                <a:latin typeface="Calibri" panose="020F0502020204030204" pitchFamily="34" charset="0"/>
                <a:ea typeface="Calibri" panose="020F0502020204030204" pitchFamily="34" charset="0"/>
                <a:cs typeface="Calibri" panose="020F0502020204030204" pitchFamily="34" charset="0"/>
              </a:rPr>
              <a:t>Partener 5: Casa Corpului Didactic "George Tofan" Suceava (CCD Suceava), </a:t>
            </a:r>
          </a:p>
          <a:p>
            <a:r>
              <a:rPr lang="ro-RO" sz="2000" dirty="0">
                <a:latin typeface="Calibri" panose="020F0502020204030204" pitchFamily="34" charset="0"/>
                <a:ea typeface="Calibri" panose="020F0502020204030204" pitchFamily="34" charset="0"/>
                <a:cs typeface="Calibri" panose="020F0502020204030204" pitchFamily="34" charset="0"/>
              </a:rPr>
              <a:t>Partener 6: Inspectoratul Școlar Județean Alba (ISJ Alba), </a:t>
            </a:r>
          </a:p>
          <a:p>
            <a:r>
              <a:rPr lang="ro-RO" sz="2000" dirty="0">
                <a:latin typeface="Calibri" panose="020F0502020204030204" pitchFamily="34" charset="0"/>
                <a:ea typeface="Calibri" panose="020F0502020204030204" pitchFamily="34" charset="0"/>
                <a:cs typeface="Calibri" panose="020F0502020204030204" pitchFamily="34" charset="0"/>
              </a:rPr>
              <a:t>Partener 7: Inspectoratul Școlar Județean Argeș (ISJ Argeș), </a:t>
            </a:r>
          </a:p>
          <a:p>
            <a:r>
              <a:rPr lang="ro-RO" sz="2000" b="1" dirty="0">
                <a:latin typeface="Bodoni MT Black" panose="02070A03080606020203" pitchFamily="18" charset="0"/>
                <a:ea typeface="Calibri" panose="020F0502020204030204" pitchFamily="34" charset="0"/>
                <a:cs typeface="Calibri" panose="020F0502020204030204" pitchFamily="34" charset="0"/>
              </a:rPr>
              <a:t>Partener 8: Inspectoratul Școlar Județean Dolj (ISJ Dolj), </a:t>
            </a:r>
          </a:p>
          <a:p>
            <a:r>
              <a:rPr lang="ro-RO" sz="2000" dirty="0">
                <a:latin typeface="Calibri" panose="020F0502020204030204" pitchFamily="34" charset="0"/>
                <a:ea typeface="Calibri" panose="020F0502020204030204" pitchFamily="34" charset="0"/>
                <a:cs typeface="Calibri" panose="020F0502020204030204" pitchFamily="34" charset="0"/>
              </a:rPr>
              <a:t>Partener 9: Inspectoratul Școlar Județean Ilfov (ISJ Ilfov), </a:t>
            </a:r>
          </a:p>
          <a:p>
            <a:r>
              <a:rPr lang="ro-RO" sz="2000" dirty="0">
                <a:latin typeface="Calibri" panose="020F0502020204030204" pitchFamily="34" charset="0"/>
                <a:ea typeface="Calibri" panose="020F0502020204030204" pitchFamily="34" charset="0"/>
                <a:cs typeface="Calibri" panose="020F0502020204030204" pitchFamily="34" charset="0"/>
              </a:rPr>
              <a:t>Partener 10: Inspectoratul Școlar Județean Suceava (ISJ Suceava), </a:t>
            </a:r>
          </a:p>
          <a:p>
            <a:r>
              <a:rPr lang="ro-RO" sz="2000" dirty="0">
                <a:latin typeface="Calibri" panose="020F0502020204030204" pitchFamily="34" charset="0"/>
                <a:ea typeface="Calibri" panose="020F0502020204030204" pitchFamily="34" charset="0"/>
                <a:cs typeface="Calibri" panose="020F0502020204030204" pitchFamily="34" charset="0"/>
              </a:rPr>
              <a:t>Partener 11:  Institutul de Științe ale Educației (ISE).</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3030796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028092" y="1552576"/>
            <a:ext cx="9659816" cy="5133974"/>
          </a:xfrm>
        </p:spPr>
        <p:txBody>
          <a:bodyPr>
            <a:normAutofit/>
          </a:bodyPr>
          <a:lstStyle/>
          <a:p>
            <a:pPr marL="0" indent="0" algn="ctr">
              <a:buNone/>
            </a:pPr>
            <a:r>
              <a:rPr lang="ro-RO" sz="2000" b="1" dirty="0">
                <a:latin typeface="Bodoni MT Black" panose="02070A03080606020203" pitchFamily="18" charset="0"/>
                <a:ea typeface="Calibri" panose="020F0502020204030204" pitchFamily="34" charset="0"/>
                <a:cs typeface="Calibri" panose="020F0502020204030204" pitchFamily="34" charset="0"/>
              </a:rPr>
              <a:t>OBIECTIVUL GENERAL AL PROIECTULUI</a:t>
            </a:r>
          </a:p>
          <a:p>
            <a:pPr marL="0" indent="0" algn="ctr">
              <a:buNone/>
            </a:pP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ro-RO" sz="2000" dirty="0">
                <a:latin typeface="Calibri" panose="020F0502020204030204" pitchFamily="34" charset="0"/>
                <a:ea typeface="Calibri" panose="020F0502020204030204" pitchFamily="34" charset="0"/>
                <a:cs typeface="Calibri" panose="020F0502020204030204" pitchFamily="34" charset="0"/>
              </a:rPr>
              <a:t>,,Susținerea alfabetizării funcționale a elevilor din învățământul primar și gimnazial (ISCED 1-2), în domeniile: </a:t>
            </a:r>
            <a:r>
              <a:rPr lang="ro-RO" sz="2000" i="1" dirty="0">
                <a:latin typeface="Calibri" panose="020F0502020204030204" pitchFamily="34" charset="0"/>
                <a:ea typeface="Calibri" panose="020F0502020204030204" pitchFamily="34" charset="0"/>
                <a:cs typeface="Calibri" panose="020F0502020204030204" pitchFamily="34" charset="0"/>
              </a:rPr>
              <a:t>lectură, matematică, științe, educație civică și educație digitală</a:t>
            </a:r>
            <a:r>
              <a:rPr lang="ro-RO" sz="2000" dirty="0">
                <a:latin typeface="Calibri" panose="020F0502020204030204" pitchFamily="34" charset="0"/>
                <a:ea typeface="Calibri" panose="020F0502020204030204" pitchFamily="34" charset="0"/>
                <a:cs typeface="Calibri" panose="020F0502020204030204" pitchFamily="34" charset="0"/>
              </a:rPr>
              <a:t>, prin proiectarea și implementarea unor intervenții integrate care includ: elaborarea unui cadru de evaluare a nivelului de alfabetizare funcțională (standarde, seturi de itemi și teste de evaluare), dezvoltarea competențelor cadrelor didactice și implementarea unui mecanism de intervenție pilot vizând alfabetizarea funcțională a elevilor, într-o perioadă de 48 luni și având ca perspectivă extinderea acestui mecanism la nivel național.”</a:t>
            </a:r>
          </a:p>
          <a:p>
            <a:pPr algn="just"/>
            <a:endParaRPr lang="ro-RO" sz="2000" dirty="0">
              <a:latin typeface="Calibri" panose="020F0502020204030204" pitchFamily="34" charset="0"/>
              <a:ea typeface="Calibri" panose="020F0502020204030204" pitchFamily="34" charset="0"/>
              <a:cs typeface="Calibri" panose="020F0502020204030204" pitchFamily="34" charset="0"/>
            </a:endParaRPr>
          </a:p>
          <a:p>
            <a:pPr algn="just"/>
            <a:endParaRPr lang="en-US"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605891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525711" y="1430215"/>
            <a:ext cx="9349765" cy="5256335"/>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OBIECTIVE SPECIFICE:</a:t>
            </a:r>
          </a:p>
          <a:p>
            <a:pPr marL="0" indent="0" algn="just">
              <a:buNone/>
            </a:pPr>
            <a:r>
              <a:rPr lang="ro-RO" sz="2000" b="1" dirty="0">
                <a:latin typeface="Calibri" panose="020F0502020204030204" pitchFamily="34" charset="0"/>
                <a:ea typeface="Calibri" panose="020F0502020204030204" pitchFamily="34" charset="0"/>
                <a:cs typeface="Calibri" panose="020F0502020204030204" pitchFamily="34" charset="0"/>
              </a:rPr>
              <a:t>Obiectiv specific 1: </a:t>
            </a:r>
            <a:r>
              <a:rPr lang="ro-RO" sz="2000" dirty="0">
                <a:latin typeface="Calibri" panose="020F0502020204030204" pitchFamily="34" charset="0"/>
                <a:ea typeface="Calibri" panose="020F0502020204030204" pitchFamily="34" charset="0"/>
                <a:cs typeface="Calibri" panose="020F0502020204030204" pitchFamily="34" charset="0"/>
              </a:rPr>
              <a:t>Elaborarea unui cadru conceptual care vizează alfabetizarea funcțională la nivelul învățământului primar și gimnazial, incluzând elaborarea descriptorilor asociați alfabetizării funcționale și fundamentarea standardelor de evaluare aferente acestora, precum și realizarea reperelor pentru predare-învățare-evaluare în relație cu alfabetizarea funcțională, într-o perioadă de 16 luni (lunile 1 - 16).</a:t>
            </a:r>
          </a:p>
          <a:p>
            <a:pPr marL="0" indent="0" algn="just">
              <a:buNone/>
            </a:pPr>
            <a:endParaRPr lang="ro-RO" sz="20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ro-RO" sz="2000" b="1" dirty="0">
                <a:latin typeface="Calibri" panose="020F0502020204030204" pitchFamily="34" charset="0"/>
                <a:ea typeface="Calibri" panose="020F0502020204030204" pitchFamily="34" charset="0"/>
                <a:cs typeface="Calibri" panose="020F0502020204030204" pitchFamily="34" charset="0"/>
              </a:rPr>
              <a:t>Obiectiv specific 2: </a:t>
            </a:r>
            <a:r>
              <a:rPr lang="ro-RO" sz="2000" dirty="0">
                <a:latin typeface="Calibri" panose="020F0502020204030204" pitchFamily="34" charset="0"/>
                <a:ea typeface="Calibri" panose="020F0502020204030204" pitchFamily="34" charset="0"/>
                <a:cs typeface="Calibri" panose="020F0502020204030204" pitchFamily="34" charset="0"/>
              </a:rPr>
              <a:t>Dezvoltarea unei aplicații suport, ca spațiu digital pentru susținerea programelor de formare a cadrelor didactice din învățământul primar și gimnazial, precum și pentru punerea la dispoziție a unor resurse educaționale suport elaborate în cadrul proiectului, într-o perioadă de 48 luni (lunile 1 - 48).</a:t>
            </a:r>
          </a:p>
          <a:p>
            <a:pPr algn="just"/>
            <a:endParaRPr lang="ro-RO" sz="2000" dirty="0">
              <a:latin typeface="Calibri" panose="020F0502020204030204" pitchFamily="34" charset="0"/>
              <a:ea typeface="Calibri" panose="020F0502020204030204" pitchFamily="34" charset="0"/>
              <a:cs typeface="Calibri" panose="020F0502020204030204" pitchFamily="34" charset="0"/>
            </a:endParaRPr>
          </a:p>
          <a:p>
            <a:pPr algn="just"/>
            <a:endParaRPr lang="en-US"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1916435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3622430" y="1495426"/>
            <a:ext cx="8358555" cy="5133974"/>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OBIECTIVE SPECIFICE:</a:t>
            </a:r>
          </a:p>
          <a:p>
            <a:pPr marL="0" indent="0" algn="just">
              <a:buNone/>
            </a:pPr>
            <a:r>
              <a:rPr lang="ro-RO" sz="2000" b="1" dirty="0">
                <a:latin typeface="Calibri" panose="020F0502020204030204" pitchFamily="34" charset="0"/>
                <a:ea typeface="Calibri" panose="020F0502020204030204" pitchFamily="34" charset="0"/>
                <a:cs typeface="Calibri" panose="020F0502020204030204" pitchFamily="34" charset="0"/>
              </a:rPr>
              <a:t>Obiectiv specific 3: </a:t>
            </a:r>
            <a:r>
              <a:rPr lang="ro-RO" sz="2000" dirty="0">
                <a:latin typeface="Calibri" panose="020F0502020204030204" pitchFamily="34" charset="0"/>
                <a:ea typeface="Calibri" panose="020F0502020204030204" pitchFamily="34" charset="0"/>
                <a:cs typeface="Calibri" panose="020F0502020204030204" pitchFamily="34" charset="0"/>
              </a:rPr>
              <a:t>Elaborarea standardelor de alfabetizare funcțională, a unor seturi de itemi și a unor teste de evaluare a nivelului de alfabetizare funcțională, într-o perioadă de 15 luni (lunile 2-16), în vederea realizării unei evaluări unitare standardizate în ceea ce privește alfabetizarea funcțională pentru nivelurile primar și gimnazial.</a:t>
            </a:r>
          </a:p>
          <a:p>
            <a:pPr marL="0" indent="0" algn="just">
              <a:buNone/>
            </a:pPr>
            <a:endParaRPr lang="ro-RO" sz="20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ro-RO" sz="2000" b="1" dirty="0">
                <a:latin typeface="Calibri" panose="020F0502020204030204" pitchFamily="34" charset="0"/>
                <a:ea typeface="Calibri" panose="020F0502020204030204" pitchFamily="34" charset="0"/>
                <a:cs typeface="Calibri" panose="020F0502020204030204" pitchFamily="34" charset="0"/>
              </a:rPr>
              <a:t>Obiectiv specific 4: </a:t>
            </a:r>
            <a:r>
              <a:rPr lang="ro-RO" sz="2000" dirty="0">
                <a:latin typeface="Calibri" panose="020F0502020204030204" pitchFamily="34" charset="0"/>
                <a:ea typeface="Calibri" panose="020F0502020204030204" pitchFamily="34" charset="0"/>
                <a:cs typeface="Calibri" panose="020F0502020204030204" pitchFamily="34" charset="0"/>
              </a:rPr>
              <a:t>Dezvoltarea competențelor cadrelor didactice din învățământul primar și gimnazial de a proiecta și derula activități de predare-învățare-evaluare eficiente, pentru alfabetizarea funcțională a elevilor, prin furnizarea unor programe de formare continuă, într-o perioadă de 41 luni (lunile 8-48).</a:t>
            </a:r>
          </a:p>
          <a:p>
            <a:pPr algn="just"/>
            <a:endParaRPr lang="en-US"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1629781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836985" y="1552576"/>
            <a:ext cx="9003323" cy="4848224"/>
          </a:xfrm>
        </p:spPr>
        <p:txBody>
          <a:bodyPr>
            <a:normAutofit/>
          </a:bodyPr>
          <a:lstStyle/>
          <a:p>
            <a:pPr marL="0" indent="0" algn="ctr">
              <a:buNone/>
            </a:pPr>
            <a:r>
              <a:rPr lang="ro-RO" sz="2000" b="1" dirty="0">
                <a:latin typeface="Calibri" panose="020F0502020204030204" pitchFamily="34" charset="0"/>
                <a:ea typeface="Calibri" panose="020F0502020204030204" pitchFamily="34" charset="0"/>
                <a:cs typeface="Calibri" panose="020F0502020204030204" pitchFamily="34" charset="0"/>
              </a:rPr>
              <a:t>OBIECTIVE SPECIFICE:</a:t>
            </a:r>
          </a:p>
          <a:p>
            <a:pPr algn="ctr"/>
            <a:endParaRPr lang="ro-RO" sz="20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ro-RO" b="1" dirty="0"/>
              <a:t>Obiectiv specific 5 : </a:t>
            </a:r>
            <a:r>
              <a:rPr lang="ro-RO" dirty="0"/>
              <a:t>Proiectarea, pilotarea și revizuirea unui mecanism de intervenție la nivelul școlilor selectate, pentru implementarea unor activități dedicate alfabetizării funcționale a elevilor, într-o perioadă de 25 de luni (lunile 24-48). </a:t>
            </a:r>
            <a:endParaRPr lang="ro-RO" sz="20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spTree>
    <p:extLst>
      <p:ext uri="{BB962C8B-B14F-4D97-AF65-F5344CB8AC3E}">
        <p14:creationId xmlns:p14="http://schemas.microsoft.com/office/powerpoint/2010/main" val="1375853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30CAA-B746-44A7-B2A7-3F0967ABD53C}"/>
              </a:ext>
            </a:extLst>
          </p:cNvPr>
          <p:cNvSpPr>
            <a:spLocks noGrp="1"/>
          </p:cNvSpPr>
          <p:nvPr>
            <p:ph idx="1"/>
          </p:nvPr>
        </p:nvSpPr>
        <p:spPr>
          <a:xfrm>
            <a:off x="2860430" y="973015"/>
            <a:ext cx="7678615" cy="4572000"/>
          </a:xfrm>
        </p:spPr>
        <p:txBody>
          <a:bodyPr>
            <a:normAutofit/>
          </a:bodyPr>
          <a:lstStyle/>
          <a:p>
            <a:pPr algn="just"/>
            <a:endParaRPr lang="en-US"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4E031A0-A147-43C3-822F-C12EDF3A1B4D}"/>
              </a:ext>
            </a:extLst>
          </p:cNvPr>
          <p:cNvGrpSpPr/>
          <p:nvPr/>
        </p:nvGrpSpPr>
        <p:grpSpPr>
          <a:xfrm>
            <a:off x="2525712" y="87312"/>
            <a:ext cx="5768975" cy="682625"/>
            <a:chOff x="0" y="0"/>
            <a:chExt cx="5768975" cy="682625"/>
          </a:xfrm>
        </p:grpSpPr>
        <p:pic>
          <p:nvPicPr>
            <p:cNvPr id="6" name="image2.png">
              <a:extLst>
                <a:ext uri="{FF2B5EF4-FFF2-40B4-BE49-F238E27FC236}">
                  <a16:creationId xmlns:a16="http://schemas.microsoft.com/office/drawing/2014/main" id="{AF13B761-3B25-45D9-A0DA-CA2228B1A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350" y="0"/>
              <a:ext cx="682625" cy="682625"/>
            </a:xfrm>
            <a:prstGeom prst="rect">
              <a:avLst/>
            </a:prstGeom>
          </p:spPr>
        </p:pic>
        <p:pic>
          <p:nvPicPr>
            <p:cNvPr id="7" name="Picture 6">
              <a:extLst>
                <a:ext uri="{FF2B5EF4-FFF2-40B4-BE49-F238E27FC236}">
                  <a16:creationId xmlns:a16="http://schemas.microsoft.com/office/drawing/2014/main" id="{2601A417-A9F7-C328-0D11-4C46E396F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051810" cy="682625"/>
            </a:xfrm>
            <a:prstGeom prst="rect">
              <a:avLst/>
            </a:prstGeom>
            <a:noFill/>
            <a:ln cap="flat">
              <a:noFill/>
            </a:ln>
          </p:spPr>
        </p:pic>
      </p:grpSp>
      <p:graphicFrame>
        <p:nvGraphicFramePr>
          <p:cNvPr id="8" name="Table 7">
            <a:extLst>
              <a:ext uri="{FF2B5EF4-FFF2-40B4-BE49-F238E27FC236}">
                <a16:creationId xmlns:a16="http://schemas.microsoft.com/office/drawing/2014/main" id="{C3D44026-833A-4194-91F1-6135230BA7DD}"/>
              </a:ext>
            </a:extLst>
          </p:cNvPr>
          <p:cNvGraphicFramePr>
            <a:graphicFrameLocks noGrp="1"/>
          </p:cNvGraphicFramePr>
          <p:nvPr>
            <p:extLst>
              <p:ext uri="{D42A27DB-BD31-4B8C-83A1-F6EECF244321}">
                <p14:modId xmlns:p14="http://schemas.microsoft.com/office/powerpoint/2010/main" val="4184544300"/>
              </p:ext>
            </p:extLst>
          </p:nvPr>
        </p:nvGraphicFramePr>
        <p:xfrm>
          <a:off x="2947743" y="973016"/>
          <a:ext cx="7591303" cy="5666063"/>
        </p:xfrm>
        <a:graphic>
          <a:graphicData uri="http://schemas.openxmlformats.org/drawingml/2006/table">
            <a:tbl>
              <a:tblPr firstRow="1" firstCol="1" bandRow="1">
                <a:tableStyleId>{5C22544A-7EE6-4342-B048-85BDC9FD1C3A}</a:tableStyleId>
              </a:tblPr>
              <a:tblGrid>
                <a:gridCol w="3923665">
                  <a:extLst>
                    <a:ext uri="{9D8B030D-6E8A-4147-A177-3AD203B41FA5}">
                      <a16:colId xmlns:a16="http://schemas.microsoft.com/office/drawing/2014/main" val="2164153636"/>
                    </a:ext>
                  </a:extLst>
                </a:gridCol>
                <a:gridCol w="3667638">
                  <a:extLst>
                    <a:ext uri="{9D8B030D-6E8A-4147-A177-3AD203B41FA5}">
                      <a16:colId xmlns:a16="http://schemas.microsoft.com/office/drawing/2014/main" val="3133672349"/>
                    </a:ext>
                  </a:extLst>
                </a:gridCol>
              </a:tblGrid>
              <a:tr h="515815">
                <a:tc>
                  <a:txBody>
                    <a:bodyPr/>
                    <a:lstStyle/>
                    <a:p>
                      <a:pPr algn="ctr">
                        <a:lnSpc>
                          <a:spcPct val="107000"/>
                        </a:lnSpc>
                        <a:spcAft>
                          <a:spcPts val="0"/>
                        </a:spcAft>
                      </a:pPr>
                      <a:r>
                        <a:rPr lang="ro-RO" sz="1800" dirty="0">
                          <a:solidFill>
                            <a:schemeClr val="tx1"/>
                          </a:solidFill>
                          <a:effectLst/>
                        </a:rPr>
                        <a:t>JUDEȚ</a:t>
                      </a:r>
                      <a:endParaRPr lang="ro-RO"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673" marR="43673" marT="0" marB="0"/>
                </a:tc>
                <a:tc>
                  <a:txBody>
                    <a:bodyPr/>
                    <a:lstStyle/>
                    <a:p>
                      <a:pPr algn="ctr">
                        <a:lnSpc>
                          <a:spcPct val="107000"/>
                        </a:lnSpc>
                        <a:spcAft>
                          <a:spcPts val="0"/>
                        </a:spcAft>
                      </a:pPr>
                      <a:r>
                        <a:rPr lang="ro-RO" sz="1800" dirty="0">
                          <a:solidFill>
                            <a:schemeClr val="tx1"/>
                          </a:solidFill>
                          <a:effectLst/>
                        </a:rPr>
                        <a:t>Regiune</a:t>
                      </a:r>
                      <a:endParaRPr lang="ro-RO"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673" marR="43673" marT="0" marB="0"/>
                </a:tc>
                <a:extLst>
                  <a:ext uri="{0D108BD9-81ED-4DB2-BD59-A6C34878D82A}">
                    <a16:rowId xmlns:a16="http://schemas.microsoft.com/office/drawing/2014/main" val="3630721557"/>
                  </a:ext>
                </a:extLst>
              </a:tr>
              <a:tr h="778852">
                <a:tc>
                  <a:txBody>
                    <a:bodyPr/>
                    <a:lstStyle/>
                    <a:p>
                      <a:pPr algn="ctr">
                        <a:lnSpc>
                          <a:spcPct val="107000"/>
                        </a:lnSpc>
                        <a:spcAft>
                          <a:spcPts val="0"/>
                        </a:spcAft>
                      </a:pPr>
                      <a:r>
                        <a:rPr lang="ro-RO"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DOLJ</a:t>
                      </a:r>
                    </a:p>
                    <a:p>
                      <a:pPr algn="ctr">
                        <a:lnSpc>
                          <a:spcPct val="107000"/>
                        </a:lnSpc>
                        <a:spcAft>
                          <a:spcPts val="0"/>
                        </a:spcAft>
                      </a:pPr>
                      <a:r>
                        <a:rPr lang="ro-RO"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(Coordonator regiuni)</a:t>
                      </a:r>
                    </a:p>
                  </a:txBody>
                  <a:tcPr marL="43673" marR="43673" marT="0" marB="0" anchor="ctr"/>
                </a:tc>
                <a:tc rowSpan="5">
                  <a:txBody>
                    <a:bodyPr/>
                    <a:lstStyle/>
                    <a:p>
                      <a:pPr algn="ctr">
                        <a:lnSpc>
                          <a:spcPct val="107000"/>
                        </a:lnSpc>
                        <a:spcAft>
                          <a:spcPts val="0"/>
                        </a:spcAft>
                      </a:pPr>
                      <a:r>
                        <a:rPr lang="ro-RO" sz="1800" b="1" dirty="0">
                          <a:solidFill>
                            <a:schemeClr val="tx1"/>
                          </a:solidFill>
                          <a:effectLst/>
                        </a:rPr>
                        <a:t>Sud Vest Oltenia</a:t>
                      </a:r>
                      <a:endParaRPr lang="ro-RO"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673" marR="43673" marT="0" marB="0"/>
                </a:tc>
                <a:extLst>
                  <a:ext uri="{0D108BD9-81ED-4DB2-BD59-A6C34878D82A}">
                    <a16:rowId xmlns:a16="http://schemas.microsoft.com/office/drawing/2014/main" val="3792513189"/>
                  </a:ext>
                </a:extLst>
              </a:tr>
              <a:tr h="325357">
                <a:tc>
                  <a:txBody>
                    <a:bodyPr/>
                    <a:lstStyle/>
                    <a:p>
                      <a:pPr algn="ctr">
                        <a:lnSpc>
                          <a:spcPct val="107000"/>
                        </a:lnSpc>
                        <a:spcAft>
                          <a:spcPts val="0"/>
                        </a:spcAft>
                      </a:pPr>
                      <a:r>
                        <a:rPr lang="ro-R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Olt</a:t>
                      </a:r>
                    </a:p>
                    <a:p>
                      <a:pPr algn="ctr">
                        <a:lnSpc>
                          <a:spcPct val="107000"/>
                        </a:lnSpc>
                        <a:spcAft>
                          <a:spcPts val="0"/>
                        </a:spcAft>
                      </a:pPr>
                      <a:endParaRPr lang="ro-R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673" marR="43673" marT="0" marB="0" anchor="ctr"/>
                </a:tc>
                <a:tc vMerge="1">
                  <a:txBody>
                    <a:bodyPr/>
                    <a:lstStyle/>
                    <a:p>
                      <a:endParaRPr lang="ro-RO"/>
                    </a:p>
                  </a:txBody>
                  <a:tcPr/>
                </a:tc>
                <a:extLst>
                  <a:ext uri="{0D108BD9-81ED-4DB2-BD59-A6C34878D82A}">
                    <a16:rowId xmlns:a16="http://schemas.microsoft.com/office/drawing/2014/main" val="1422559827"/>
                  </a:ext>
                </a:extLst>
              </a:tr>
              <a:tr h="325357">
                <a:tc>
                  <a:txBody>
                    <a:bodyPr/>
                    <a:lstStyle/>
                    <a:p>
                      <a:pPr algn="ctr">
                        <a:lnSpc>
                          <a:spcPct val="107000"/>
                        </a:lnSpc>
                        <a:spcAft>
                          <a:spcPts val="0"/>
                        </a:spcAft>
                      </a:pPr>
                      <a:r>
                        <a:rPr lang="ro-R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Gorj</a:t>
                      </a:r>
                    </a:p>
                    <a:p>
                      <a:pPr algn="ctr">
                        <a:lnSpc>
                          <a:spcPct val="107000"/>
                        </a:lnSpc>
                        <a:spcAft>
                          <a:spcPts val="0"/>
                        </a:spcAft>
                      </a:pPr>
                      <a:endParaRPr lang="ro-R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673" marR="43673" marT="0" marB="0" anchor="ctr"/>
                </a:tc>
                <a:tc vMerge="1">
                  <a:txBody>
                    <a:bodyPr/>
                    <a:lstStyle/>
                    <a:p>
                      <a:endParaRPr lang="ro-RO"/>
                    </a:p>
                  </a:txBody>
                  <a:tcPr/>
                </a:tc>
                <a:extLst>
                  <a:ext uri="{0D108BD9-81ED-4DB2-BD59-A6C34878D82A}">
                    <a16:rowId xmlns:a16="http://schemas.microsoft.com/office/drawing/2014/main" val="3842773936"/>
                  </a:ext>
                </a:extLst>
              </a:tr>
              <a:tr h="469281">
                <a:tc>
                  <a:txBody>
                    <a:bodyPr/>
                    <a:lstStyle/>
                    <a:p>
                      <a:pPr algn="ctr">
                        <a:lnSpc>
                          <a:spcPct val="107000"/>
                        </a:lnSpc>
                        <a:spcAft>
                          <a:spcPts val="0"/>
                        </a:spcAft>
                      </a:pPr>
                      <a:r>
                        <a:rPr lang="ro-R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Mehedinți</a:t>
                      </a:r>
                    </a:p>
                    <a:p>
                      <a:pPr algn="ctr">
                        <a:lnSpc>
                          <a:spcPct val="107000"/>
                        </a:lnSpc>
                        <a:spcAft>
                          <a:spcPts val="0"/>
                        </a:spcAft>
                      </a:pPr>
                      <a:endParaRPr lang="ro-R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673" marR="43673" marT="0" marB="0" anchor="ctr"/>
                </a:tc>
                <a:tc vMerge="1">
                  <a:txBody>
                    <a:bodyPr/>
                    <a:lstStyle/>
                    <a:p>
                      <a:endParaRPr lang="ro-RO"/>
                    </a:p>
                  </a:txBody>
                  <a:tcPr/>
                </a:tc>
                <a:extLst>
                  <a:ext uri="{0D108BD9-81ED-4DB2-BD59-A6C34878D82A}">
                    <a16:rowId xmlns:a16="http://schemas.microsoft.com/office/drawing/2014/main" val="730038911"/>
                  </a:ext>
                </a:extLst>
              </a:tr>
              <a:tr h="325357">
                <a:tc>
                  <a:txBody>
                    <a:bodyPr/>
                    <a:lstStyle/>
                    <a:p>
                      <a:pPr algn="ctr">
                        <a:lnSpc>
                          <a:spcPct val="107000"/>
                        </a:lnSpc>
                        <a:spcAft>
                          <a:spcPts val="0"/>
                        </a:spcAft>
                      </a:pPr>
                      <a:r>
                        <a:rPr lang="ro-R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Vâlcea</a:t>
                      </a:r>
                    </a:p>
                    <a:p>
                      <a:pPr algn="ctr">
                        <a:lnSpc>
                          <a:spcPct val="107000"/>
                        </a:lnSpc>
                        <a:spcAft>
                          <a:spcPts val="0"/>
                        </a:spcAft>
                      </a:pPr>
                      <a:endParaRPr lang="ro-R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673" marR="43673" marT="0" marB="0" anchor="ctr"/>
                </a:tc>
                <a:tc vMerge="1">
                  <a:txBody>
                    <a:bodyPr/>
                    <a:lstStyle/>
                    <a:p>
                      <a:endParaRPr lang="ro-RO"/>
                    </a:p>
                  </a:txBody>
                  <a:tcPr/>
                </a:tc>
                <a:extLst>
                  <a:ext uri="{0D108BD9-81ED-4DB2-BD59-A6C34878D82A}">
                    <a16:rowId xmlns:a16="http://schemas.microsoft.com/office/drawing/2014/main" val="3852708459"/>
                  </a:ext>
                </a:extLst>
              </a:tr>
              <a:tr h="315475">
                <a:tc>
                  <a:txBody>
                    <a:bodyPr/>
                    <a:lstStyle/>
                    <a:p>
                      <a:pPr algn="ctr">
                        <a:lnSpc>
                          <a:spcPct val="107000"/>
                        </a:lnSpc>
                        <a:spcAft>
                          <a:spcPts val="0"/>
                        </a:spcAft>
                      </a:pPr>
                      <a:r>
                        <a:rPr lang="ro-R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Timiș</a:t>
                      </a:r>
                    </a:p>
                  </a:txBody>
                  <a:tcPr marL="43673" marR="43673" marT="0" marB="0" anchor="ctr"/>
                </a:tc>
                <a:tc rowSpan="4">
                  <a:txBody>
                    <a:bodyPr/>
                    <a:lstStyle/>
                    <a:p>
                      <a:pPr algn="ctr">
                        <a:lnSpc>
                          <a:spcPct val="107000"/>
                        </a:lnSpc>
                        <a:spcAft>
                          <a:spcPts val="0"/>
                        </a:spcAft>
                      </a:pPr>
                      <a:r>
                        <a:rPr lang="ro-RO" sz="1800" b="1" dirty="0">
                          <a:solidFill>
                            <a:schemeClr val="tx1"/>
                          </a:solidFill>
                          <a:effectLst/>
                        </a:rPr>
                        <a:t>Vest</a:t>
                      </a:r>
                      <a:endParaRPr lang="ro-RO"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673" marR="43673" marT="0" marB="0"/>
                </a:tc>
                <a:extLst>
                  <a:ext uri="{0D108BD9-81ED-4DB2-BD59-A6C34878D82A}">
                    <a16:rowId xmlns:a16="http://schemas.microsoft.com/office/drawing/2014/main" val="1268244917"/>
                  </a:ext>
                </a:extLst>
              </a:tr>
              <a:tr h="516194">
                <a:tc>
                  <a:txBody>
                    <a:bodyPr/>
                    <a:lstStyle/>
                    <a:p>
                      <a:pPr algn="ctr">
                        <a:lnSpc>
                          <a:spcPct val="107000"/>
                        </a:lnSpc>
                        <a:spcAft>
                          <a:spcPts val="0"/>
                        </a:spcAft>
                      </a:pPr>
                      <a:r>
                        <a:rPr lang="ro-R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Arad</a:t>
                      </a:r>
                    </a:p>
                  </a:txBody>
                  <a:tcPr marL="43673" marR="43673" marT="0" marB="0" anchor="ctr"/>
                </a:tc>
                <a:tc vMerge="1">
                  <a:txBody>
                    <a:bodyPr/>
                    <a:lstStyle/>
                    <a:p>
                      <a:endParaRPr lang="ro-RO"/>
                    </a:p>
                  </a:txBody>
                  <a:tcPr/>
                </a:tc>
                <a:extLst>
                  <a:ext uri="{0D108BD9-81ED-4DB2-BD59-A6C34878D82A}">
                    <a16:rowId xmlns:a16="http://schemas.microsoft.com/office/drawing/2014/main" val="4054527414"/>
                  </a:ext>
                </a:extLst>
              </a:tr>
              <a:tr h="552411">
                <a:tc>
                  <a:txBody>
                    <a:bodyPr/>
                    <a:lstStyle/>
                    <a:p>
                      <a:pPr algn="ctr">
                        <a:lnSpc>
                          <a:spcPct val="107000"/>
                        </a:lnSpc>
                        <a:spcAft>
                          <a:spcPts val="0"/>
                        </a:spcAft>
                      </a:pPr>
                      <a:r>
                        <a:rPr lang="ro-R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Hunedoara</a:t>
                      </a:r>
                    </a:p>
                  </a:txBody>
                  <a:tcPr marL="43673" marR="43673" marT="0" marB="0" anchor="ctr"/>
                </a:tc>
                <a:tc vMerge="1">
                  <a:txBody>
                    <a:bodyPr/>
                    <a:lstStyle/>
                    <a:p>
                      <a:endParaRPr lang="ro-RO"/>
                    </a:p>
                  </a:txBody>
                  <a:tcPr/>
                </a:tc>
                <a:extLst>
                  <a:ext uri="{0D108BD9-81ED-4DB2-BD59-A6C34878D82A}">
                    <a16:rowId xmlns:a16="http://schemas.microsoft.com/office/drawing/2014/main" val="3237527385"/>
                  </a:ext>
                </a:extLst>
              </a:tr>
              <a:tr h="946424">
                <a:tc>
                  <a:txBody>
                    <a:bodyPr/>
                    <a:lstStyle/>
                    <a:p>
                      <a:pPr algn="ctr">
                        <a:lnSpc>
                          <a:spcPct val="107000"/>
                        </a:lnSpc>
                        <a:spcAft>
                          <a:spcPts val="0"/>
                        </a:spcAft>
                      </a:pPr>
                      <a:r>
                        <a:rPr lang="ro-R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Caraș-Severin</a:t>
                      </a:r>
                    </a:p>
                  </a:txBody>
                  <a:tcPr marL="43673" marR="43673" marT="0" marB="0" anchor="ctr"/>
                </a:tc>
                <a:tc vMerge="1">
                  <a:txBody>
                    <a:bodyPr/>
                    <a:lstStyle/>
                    <a:p>
                      <a:endParaRPr lang="ro-RO"/>
                    </a:p>
                  </a:txBody>
                  <a:tcPr/>
                </a:tc>
                <a:extLst>
                  <a:ext uri="{0D108BD9-81ED-4DB2-BD59-A6C34878D82A}">
                    <a16:rowId xmlns:a16="http://schemas.microsoft.com/office/drawing/2014/main" val="3818565141"/>
                  </a:ext>
                </a:extLst>
              </a:tr>
            </a:tbl>
          </a:graphicData>
        </a:graphic>
      </p:graphicFrame>
    </p:spTree>
    <p:extLst>
      <p:ext uri="{BB962C8B-B14F-4D97-AF65-F5344CB8AC3E}">
        <p14:creationId xmlns:p14="http://schemas.microsoft.com/office/powerpoint/2010/main" val="35130389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1004</TotalTime>
  <Words>2292</Words>
  <Application>Microsoft Office PowerPoint</Application>
  <PresentationFormat>Widescreen</PresentationFormat>
  <Paragraphs>195</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Bodoni MT Black</vt:lpstr>
      <vt:lpstr>Calibri</vt:lpstr>
      <vt:lpstr>Corbel</vt:lpstr>
      <vt:lpstr>Times New Roman</vt:lpstr>
      <vt:lpstr>Wingdings</vt:lpstr>
      <vt:lpstr>Parallax</vt:lpstr>
      <vt:lpstr>PowerPoint Presentation</vt:lpstr>
      <vt:lpstr>PowerPoint Presentation</vt:lpstr>
      <vt:lpstr>Proiect Parteneriat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PREZENTARE PROIECT</dc:title>
  <dc:creator>Acer_7</dc:creator>
  <cp:lastModifiedBy>Amalia Năstase</cp:lastModifiedBy>
  <cp:revision>282</cp:revision>
  <dcterms:created xsi:type="dcterms:W3CDTF">2017-12-13T08:35:47Z</dcterms:created>
  <dcterms:modified xsi:type="dcterms:W3CDTF">2026-07-16T11:32:16Z</dcterms:modified>
</cp:coreProperties>
</file>